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7" r:id="rId2"/>
    <p:sldId id="265" r:id="rId3"/>
    <p:sldId id="266" r:id="rId4"/>
    <p:sldId id="267" r:id="rId5"/>
    <p:sldId id="273" r:id="rId6"/>
    <p:sldId id="274" r:id="rId7"/>
    <p:sldId id="268" r:id="rId8"/>
    <p:sldId id="276" r:id="rId9"/>
    <p:sldId id="275" r:id="rId10"/>
    <p:sldId id="277" r:id="rId11"/>
    <p:sldId id="269" r:id="rId12"/>
    <p:sldId id="291" r:id="rId13"/>
    <p:sldId id="278" r:id="rId14"/>
    <p:sldId id="270" r:id="rId15"/>
    <p:sldId id="285" r:id="rId16"/>
    <p:sldId id="280" r:id="rId17"/>
    <p:sldId id="281" r:id="rId18"/>
    <p:sldId id="282" r:id="rId19"/>
    <p:sldId id="284" r:id="rId20"/>
    <p:sldId id="286" r:id="rId21"/>
    <p:sldId id="287" r:id="rId22"/>
    <p:sldId id="271" r:id="rId23"/>
    <p:sldId id="279" r:id="rId24"/>
    <p:sldId id="288" r:id="rId25"/>
    <p:sldId id="290"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C790"/>
    <a:srgbClr val="E9987F"/>
    <a:srgbClr val="E37E5F"/>
    <a:srgbClr val="ECA320"/>
    <a:srgbClr val="EABF22"/>
    <a:srgbClr val="BF8029"/>
    <a:srgbClr val="D8B088"/>
    <a:srgbClr val="3C89F5"/>
    <a:srgbClr val="C2C3D0"/>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p:cViewPr varScale="1">
        <p:scale>
          <a:sx n="114" d="100"/>
          <a:sy n="114" d="100"/>
        </p:scale>
        <p:origin x="300" y="102"/>
      </p:cViewPr>
      <p:guideLst/>
    </p:cSldViewPr>
  </p:slideViewPr>
  <p:notesTextViewPr>
    <p:cViewPr>
      <p:scale>
        <a:sx n="1" d="1"/>
        <a:sy n="1" d="1"/>
      </p:scale>
      <p:origin x="0" y="0"/>
    </p:cViewPr>
  </p:notesTextViewPr>
  <p:notesViewPr>
    <p:cSldViewPr>
      <p:cViewPr varScale="1">
        <p:scale>
          <a:sx n="95" d="100"/>
          <a:sy n="95" d="100"/>
        </p:scale>
        <p:origin x="69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DE8356-FFDA-4E74-B804-79023C7DD259}" type="datetimeFigureOut">
              <a:rPr lang="en-US" smtClean="0"/>
              <a:t>5/18/2023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CB32D8-F2D2-4D01-80A9-88F3B128AE75}" type="slidenum">
              <a:rPr lang="en-US" smtClean="0"/>
              <a:t>‹#›</a:t>
            </a:fld>
            <a:endParaRPr lang="en-US"/>
          </a:p>
        </p:txBody>
      </p:sp>
    </p:spTree>
    <p:extLst>
      <p:ext uri="{BB962C8B-B14F-4D97-AF65-F5344CB8AC3E}">
        <p14:creationId xmlns:p14="http://schemas.microsoft.com/office/powerpoint/2010/main" val="219084722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2:05:39.6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1,'1879'0,"-1856"0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2:58:54.72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1,'1217'0,"-1194"0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2:05:39.6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1,'1879'0,"-1856"0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2:05:48.7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29,'877'0,"-840"-2,58-10,-57 6,55-2,196 9,-266-1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2:35:08.6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0,'874'0,"-852"0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2:35:10.5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0,'1112'0,"-1089"0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2:05:39.6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1,'1879'0,"-1856"0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2:05:48.7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29,'877'0,"-840"-2,58-10,-57 6,55-2,196 9,-266-1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2:35:08.6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0,'874'0,"-852"0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2:35:10.5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0,'1112'0,"-1089"0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5T14:48:40.46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1,'1068'0,"-1981"0,894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2:05:48.7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29,'877'0,"-840"-2,58-10,-57 6,55-2,196 9,-266-1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5T14:48:56.83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0,'916'0,"-898"0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5T15:46:27.8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1,'6864'0,"-6847"0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5T15:46:39.0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1,'6178'0,"-6156"0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2:05:39.6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1,'1879'0,"-1856"0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2:05:48.7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29,'877'0,"-840"-2,58-10,-57 6,55-2,196 9,-266-1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2:05:39.6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1,'1879'0,"-1856"0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2:05:48.7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29,'877'0,"-840"-2,58-10,-57 6,55-2,196 9,-266-1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2:35:08.6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0,'874'0,"-852"0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2:35:10.5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0,'1112'0,"-1089"0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4T12:58:54.72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1,'1217'0,"-1194"0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DDCE7-616C-4285-A468-7301F171BC93}" type="datetimeFigureOut">
              <a:rPr lang="en-US" smtClean="0"/>
              <a:t>5/18/2023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1D8F7-2BDD-4C56-98AF-2E212EF349F3}" type="slidenum">
              <a:rPr lang="en-US" smtClean="0"/>
              <a:t>‹#›</a:t>
            </a:fld>
            <a:endParaRPr lang="en-US"/>
          </a:p>
        </p:txBody>
      </p:sp>
    </p:spTree>
    <p:extLst>
      <p:ext uri="{BB962C8B-B14F-4D97-AF65-F5344CB8AC3E}">
        <p14:creationId xmlns:p14="http://schemas.microsoft.com/office/powerpoint/2010/main" val="2107619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38800" y="304801"/>
            <a:ext cx="5486400" cy="2514599"/>
          </a:xfrm>
        </p:spPr>
        <p:txBody>
          <a:bodyPr anchor="b">
            <a:normAutofit/>
          </a:bodyPr>
          <a:lstStyle>
            <a:lvl1pPr algn="l">
              <a:defRPr sz="54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5638800" y="2895600"/>
            <a:ext cx="5486400" cy="914400"/>
          </a:xfrm>
        </p:spPr>
        <p:txBody>
          <a:bodyPr/>
          <a:lstStyle>
            <a:lvl1pPr marL="0" indent="0" algn="l">
              <a:spcBef>
                <a:spcPts val="1200"/>
              </a:spcBef>
              <a:buNone/>
              <a:defRPr sz="2400">
                <a:solidFill>
                  <a:schemeClr val="bg2">
                    <a:lumMod val="25000"/>
                    <a:lumOff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Tree>
    <p:extLst>
      <p:ext uri="{BB962C8B-B14F-4D97-AF65-F5344CB8AC3E}">
        <p14:creationId xmlns:p14="http://schemas.microsoft.com/office/powerpoint/2010/main" val="82053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5/18/2023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17451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365125"/>
            <a:ext cx="1828800" cy="5654675"/>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1066800" y="365125"/>
            <a:ext cx="8001000" cy="5654675"/>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5/18/2023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4737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5/18/2023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27300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060450" y="1676401"/>
            <a:ext cx="10058400" cy="1752600"/>
          </a:xfrm>
        </p:spPr>
        <p:txBody>
          <a:bodyPr anchor="b">
            <a:normAutofit/>
          </a:bodyPr>
          <a:lstStyle>
            <a:lvl1pPr>
              <a:defRPr sz="4800"/>
            </a:lvl1pPr>
          </a:lstStyle>
          <a:p>
            <a:r>
              <a:rPr lang="he-IL"/>
              <a:t>לחץ כדי לערוך סגנון כותרת של תבנית בסיס</a:t>
            </a:r>
            <a:endParaRPr lang="en-US"/>
          </a:p>
        </p:txBody>
      </p:sp>
      <p:sp>
        <p:nvSpPr>
          <p:cNvPr id="3" name="Text Placeholder 2"/>
          <p:cNvSpPr>
            <a:spLocks noGrp="1"/>
          </p:cNvSpPr>
          <p:nvPr>
            <p:ph type="body" idx="1"/>
          </p:nvPr>
        </p:nvSpPr>
        <p:spPr>
          <a:xfrm>
            <a:off x="1060450" y="3581400"/>
            <a:ext cx="10058400" cy="1143000"/>
          </a:xfrm>
        </p:spPr>
        <p:txBody>
          <a:bodyPr/>
          <a:lstStyle>
            <a:lvl1pPr marL="0" indent="0">
              <a:spcBef>
                <a:spcPts val="1200"/>
              </a:spcBef>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5/18/2023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1566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Content Placeholder 2"/>
          <p:cNvSpPr>
            <a:spLocks noGrp="1"/>
          </p:cNvSpPr>
          <p:nvPr>
            <p:ph sz="half" idx="1"/>
          </p:nvPr>
        </p:nvSpPr>
        <p:spPr>
          <a:xfrm>
            <a:off x="1066800" y="1676401"/>
            <a:ext cx="4846320" cy="434340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Content Placeholder 3"/>
          <p:cNvSpPr>
            <a:spLocks noGrp="1"/>
          </p:cNvSpPr>
          <p:nvPr>
            <p:ph sz="half" idx="2"/>
          </p:nvPr>
        </p:nvSpPr>
        <p:spPr>
          <a:xfrm>
            <a:off x="6278880" y="1676401"/>
            <a:ext cx="4846320" cy="434340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62EC29-B8C5-4C7A-B6DA-418494D5CB21}" type="datetimeFigureOut">
              <a:rPr lang="en-US" smtClean="0"/>
              <a:t>5/18/2023</a:t>
            </a:fld>
            <a:endParaRPr lang="en-US"/>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39025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Text Placeholder 2"/>
          <p:cNvSpPr>
            <a:spLocks noGrp="1"/>
          </p:cNvSpPr>
          <p:nvPr>
            <p:ph type="body" idx="1"/>
          </p:nvPr>
        </p:nvSpPr>
        <p:spPr>
          <a:xfrm>
            <a:off x="106680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066800" y="2505075"/>
            <a:ext cx="4846320" cy="35147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Text Placeholder 4"/>
          <p:cNvSpPr>
            <a:spLocks noGrp="1"/>
          </p:cNvSpPr>
          <p:nvPr>
            <p:ph type="body" sz="quarter" idx="3"/>
          </p:nvPr>
        </p:nvSpPr>
        <p:spPr>
          <a:xfrm>
            <a:off x="627888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278880" y="2505075"/>
            <a:ext cx="4846320" cy="35147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762EC29-B8C5-4C7A-B6DA-418494D5CB21}" type="datetimeFigureOut">
              <a:rPr lang="en-US" smtClean="0"/>
              <a:t>5/18/2023</a:t>
            </a:fld>
            <a:endParaRPr lang="en-US"/>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69242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762EC29-B8C5-4C7A-B6DA-418494D5CB21}" type="datetimeFigureOut">
              <a:rPr lang="en-US" smtClean="0"/>
              <a:t>5/18/2023</a:t>
            </a:fld>
            <a:endParaRPr lang="en-US"/>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81093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762EC29-B8C5-4C7A-B6DA-418494D5CB21}" type="datetimeFigureOut">
              <a:rPr lang="en-US" smtClean="0"/>
              <a:t>5/18/2023</a:t>
            </a:fld>
            <a:endParaRPr lang="en-US"/>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35120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8" name="Rectangle 7"/>
          <p:cNvSpPr/>
          <p:nvPr/>
        </p:nvSpPr>
        <p:spPr>
          <a:xfrm>
            <a:off x="0" y="0"/>
            <a:ext cx="7467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he-IL"/>
              <a:t>לחץ כדי לערוך סגנון כותרת של תבנית בסיס</a:t>
            </a:r>
            <a:endParaRPr lang="en-US"/>
          </a:p>
        </p:txBody>
      </p:sp>
      <p:sp>
        <p:nvSpPr>
          <p:cNvPr id="3" name="Content Placeholder 2"/>
          <p:cNvSpPr>
            <a:spLocks noGrp="1"/>
          </p:cNvSpPr>
          <p:nvPr>
            <p:ph idx="1"/>
          </p:nvPr>
        </p:nvSpPr>
        <p:spPr>
          <a:xfrm>
            <a:off x="609600" y="838200"/>
            <a:ext cx="6172200" cy="5181601"/>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7924802"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Tree>
    <p:extLst>
      <p:ext uri="{BB962C8B-B14F-4D97-AF65-F5344CB8AC3E}">
        <p14:creationId xmlns:p14="http://schemas.microsoft.com/office/powerpoint/2010/main" val="397959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he-IL"/>
              <a:t>לחץ כדי לערוך סגנון כותרת של תבנית בסיס</a:t>
            </a: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0" y="0"/>
            <a:ext cx="7239000" cy="6858000"/>
          </a:xfrm>
          <a:solidFill>
            <a:schemeClr val="bg1"/>
          </a:solidFill>
        </p:spPr>
        <p:txBody>
          <a:bodyPr tIns="36576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a:p>
        </p:txBody>
      </p:sp>
      <p:sp>
        <p:nvSpPr>
          <p:cNvPr id="4" name="Text Placeholder 3"/>
          <p:cNvSpPr>
            <a:spLocks noGrp="1"/>
          </p:cNvSpPr>
          <p:nvPr>
            <p:ph type="body" sz="half" idx="2"/>
          </p:nvPr>
        </p:nvSpPr>
        <p:spPr>
          <a:xfrm>
            <a:off x="7924801"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8" name="Rectangle 7"/>
          <p:cNvSpPr/>
          <p:nvPr/>
        </p:nvSpPr>
        <p:spPr>
          <a:xfrm>
            <a:off x="7239000" y="0"/>
            <a:ext cx="228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1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304800"/>
            <a:ext cx="10058400" cy="1143000"/>
          </a:xfrm>
          <a:prstGeom prst="rect">
            <a:avLst/>
          </a:prstGeom>
        </p:spPr>
        <p:txBody>
          <a:bodyPr vert="horz" lIns="91440" tIns="45720" rIns="91440" bIns="45720" rtlCol="0" anchor="b">
            <a:normAutofit/>
          </a:bodyPr>
          <a:lstStyle/>
          <a:p>
            <a:r>
              <a:rPr lang="he-IL"/>
              <a:t>לחץ כדי לערוך סגנון כותרת של תבנית בסיס</a:t>
            </a:r>
            <a:endParaRPr lang="en-US"/>
          </a:p>
        </p:txBody>
      </p:sp>
      <p:sp>
        <p:nvSpPr>
          <p:cNvPr id="3" name="Text Placeholder 2"/>
          <p:cNvSpPr>
            <a:spLocks noGrp="1"/>
          </p:cNvSpPr>
          <p:nvPr>
            <p:ph type="body" idx="1"/>
          </p:nvPr>
        </p:nvSpPr>
        <p:spPr>
          <a:xfrm>
            <a:off x="1066800" y="1676400"/>
            <a:ext cx="10058400" cy="4343400"/>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Footer Placeholder 4"/>
          <p:cNvSpPr>
            <a:spLocks noGrp="1"/>
          </p:cNvSpPr>
          <p:nvPr>
            <p:ph type="ftr" sz="quarter" idx="3"/>
          </p:nvPr>
        </p:nvSpPr>
        <p:spPr>
          <a:xfrm>
            <a:off x="1070918" y="6392562"/>
            <a:ext cx="7082481" cy="180976"/>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8534400" y="6392562"/>
            <a:ext cx="12954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3762EC29-B8C5-4C7A-B6DA-418494D5CB21}" type="datetimeFigureOut">
              <a:rPr lang="en-US" smtClean="0"/>
              <a:pPr/>
              <a:t>5/18/2023</a:t>
            </a:fld>
            <a:endParaRPr lang="en-US"/>
          </a:p>
        </p:txBody>
      </p:sp>
      <p:sp>
        <p:nvSpPr>
          <p:cNvPr id="6" name="Slide Number Placeholder 5"/>
          <p:cNvSpPr>
            <a:spLocks noGrp="1"/>
          </p:cNvSpPr>
          <p:nvPr>
            <p:ph type="sldNum" sz="quarter" idx="4"/>
          </p:nvPr>
        </p:nvSpPr>
        <p:spPr>
          <a:xfrm>
            <a:off x="10058400" y="6392562"/>
            <a:ext cx="10668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F9043838-BFF5-400C-B067-3DF4A5F395D6}" type="slidenum">
              <a:rPr lang="en-US" smtClean="0"/>
              <a:pPr/>
              <a:t>‹#›</a:t>
            </a:fld>
            <a:endParaRPr lang="en-US"/>
          </a:p>
        </p:txBody>
      </p:sp>
    </p:spTree>
    <p:extLst>
      <p:ext uri="{BB962C8B-B14F-4D97-AF65-F5344CB8AC3E}">
        <p14:creationId xmlns:p14="http://schemas.microsoft.com/office/powerpoint/2010/main" val="256920951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customXml" Target="../ink/ink15.xml"/><Relationship Id="rId1" Type="http://schemas.openxmlformats.org/officeDocument/2006/relationships/slideLayout" Target="../slideLayouts/slideLayout4.xml"/><Relationship Id="rId6" Type="http://schemas.openxmlformats.org/officeDocument/2006/relationships/customXml" Target="../ink/ink17.xml"/><Relationship Id="rId5" Type="http://schemas.openxmlformats.org/officeDocument/2006/relationships/image" Target="../media/image31.png"/><Relationship Id="rId10" Type="http://schemas.openxmlformats.org/officeDocument/2006/relationships/image" Target="../media/image34.png"/><Relationship Id="rId4" Type="http://schemas.openxmlformats.org/officeDocument/2006/relationships/customXml" Target="../ink/ink16.xml"/><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50.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customXml" Target="../ink/ink20.xml"/><Relationship Id="rId5" Type="http://schemas.openxmlformats.org/officeDocument/2006/relationships/image" Target="../media/image440.png"/><Relationship Id="rId4" Type="http://schemas.openxmlformats.org/officeDocument/2006/relationships/customXml" Target="../ink/ink19.xml"/></Relationships>
</file>

<file path=ppt/slides/_rels/slide2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50.png"/><Relationship Id="rId7" Type="http://schemas.openxmlformats.org/officeDocument/2006/relationships/customXml" Target="../ink/ink22.xml"/><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customXml" Target="../ink/ink21.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customXml" Target="../ink/ink2.xml"/><Relationship Id="rId2" Type="http://schemas.openxmlformats.org/officeDocument/2006/relationships/hyperlink" Target="http://www.nba.com/players" TargetMode="Externa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customXml" Target="../ink/ink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customXml" Target="../ink/ink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customXml" Target="../ink/ink7.xml"/><Relationship Id="rId2" Type="http://schemas.openxmlformats.org/officeDocument/2006/relationships/customXml" Target="../ink/ink5.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customXml" Target="../ink/ink6.xml"/><Relationship Id="rId9" Type="http://schemas.openxmlformats.org/officeDocument/2006/relationships/customXml" Target="../ink/ink8.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customXml" Target="../ink/ink9.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ustomXml" Target="../ink/ink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customXml" Target="../ink/ink11.xml"/><Relationship Id="rId1" Type="http://schemas.openxmlformats.org/officeDocument/2006/relationships/slideLayout" Target="../slideLayouts/slideLayout4.xml"/><Relationship Id="rId6" Type="http://schemas.openxmlformats.org/officeDocument/2006/relationships/customXml" Target="../ink/ink13.xml"/><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customXml" Target="../ink/ink12.xml"/><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1424" y="240110"/>
            <a:ext cx="9217024" cy="1296144"/>
          </a:xfrm>
          <a:effectLst>
            <a:outerShdw blurRad="50800" dist="38100" dir="5400000" algn="t" rotWithShape="0">
              <a:schemeClr val="tx1">
                <a:alpha val="40000"/>
              </a:schemeClr>
            </a:outerShdw>
          </a:effectLst>
        </p:spPr>
        <p:txBody>
          <a:bodyPr>
            <a:normAutofit fontScale="90000"/>
          </a:bodyPr>
          <a:lstStyle/>
          <a:p>
            <a:pPr algn="ctr"/>
            <a:r>
              <a:rPr lang="en-US" sz="8800" dirty="0"/>
              <a:t>HOF Prediction</a:t>
            </a:r>
          </a:p>
        </p:txBody>
      </p:sp>
      <p:sp>
        <p:nvSpPr>
          <p:cNvPr id="3" name="Subtitle 2"/>
          <p:cNvSpPr>
            <a:spLocks noGrp="1"/>
          </p:cNvSpPr>
          <p:nvPr>
            <p:ph type="subTitle" idx="1"/>
          </p:nvPr>
        </p:nvSpPr>
        <p:spPr>
          <a:xfrm>
            <a:off x="6456040" y="1988840"/>
            <a:ext cx="3888432" cy="2088232"/>
          </a:xfrm>
          <a:effectLst>
            <a:outerShdw blurRad="50800" dist="38100" dir="2700000" algn="tl" rotWithShape="0">
              <a:schemeClr val="tx1">
                <a:alpha val="40000"/>
              </a:schemeClr>
            </a:outerShdw>
          </a:effectLst>
        </p:spPr>
        <p:txBody>
          <a:bodyPr>
            <a:normAutofit lnSpcReduction="10000"/>
          </a:bodyPr>
          <a:lstStyle/>
          <a:p>
            <a:pPr algn="l"/>
            <a:r>
              <a:rPr lang="en-US" sz="4400" b="1" dirty="0">
                <a:solidFill>
                  <a:srgbClr val="D8B088"/>
                </a:solidFill>
                <a:effectLst>
                  <a:outerShdw blurRad="38100" dist="38100" dir="2700000" algn="tl">
                    <a:srgbClr val="000000">
                      <a:alpha val="43137"/>
                    </a:srgbClr>
                  </a:outerShdw>
                </a:effectLst>
                <a:latin typeface="Abadi Extra Light" panose="020B0204020104020204" pitchFamily="34" charset="0"/>
              </a:rPr>
              <a:t>Creators:</a:t>
            </a:r>
          </a:p>
          <a:p>
            <a:pPr lvl="1" algn="l"/>
            <a:r>
              <a:rPr lang="en-US" sz="4000" b="1" dirty="0">
                <a:solidFill>
                  <a:srgbClr val="D8B088"/>
                </a:solidFill>
                <a:effectLst>
                  <a:outerShdw blurRad="38100" dist="38100" dir="2700000" algn="tl">
                    <a:srgbClr val="000000">
                      <a:alpha val="43137"/>
                    </a:srgbClr>
                  </a:outerShdw>
                </a:effectLst>
                <a:latin typeface="Abadi Extra Light" panose="020B0204020104020204" pitchFamily="34" charset="0"/>
              </a:rPr>
              <a:t>Moran De Porto</a:t>
            </a:r>
          </a:p>
          <a:p>
            <a:pPr lvl="1" algn="l"/>
            <a:r>
              <a:rPr lang="en-US" sz="4000" b="1" dirty="0">
                <a:solidFill>
                  <a:srgbClr val="D8B088"/>
                </a:solidFill>
                <a:effectLst>
                  <a:outerShdw blurRad="38100" dist="38100" dir="2700000" algn="tl">
                    <a:srgbClr val="000000">
                      <a:alpha val="43137"/>
                    </a:srgbClr>
                  </a:outerShdw>
                </a:effectLst>
                <a:latin typeface="Abadi Extra Light" panose="020B0204020104020204" pitchFamily="34" charset="0"/>
              </a:rPr>
              <a:t>Eden Laor</a:t>
            </a:r>
            <a:endParaRPr lang="he-IL" sz="4000" b="1" dirty="0">
              <a:solidFill>
                <a:srgbClr val="D8B088"/>
              </a:solidFill>
              <a:effectLst>
                <a:outerShdw blurRad="38100" dist="38100" dir="2700000" algn="tl">
                  <a:srgbClr val="000000">
                    <a:alpha val="43137"/>
                  </a:srgbClr>
                </a:outerShdw>
              </a:effectLst>
              <a:latin typeface="Abadi Extra Light" panose="020B0204020104020204" pitchFamily="34" charset="0"/>
            </a:endParaRPr>
          </a:p>
        </p:txBody>
      </p:sp>
      <mc:AlternateContent xmlns:mc="http://schemas.openxmlformats.org/markup-compatibility/2006">
        <mc:Choice xmlns:am3d="http://schemas.microsoft.com/office/drawing/2017/model3d" Requires="am3d">
          <p:graphicFrame>
            <p:nvGraphicFramePr>
              <p:cNvPr id="4" name="מודל תלת-ממד 3" descr="Trophy">
                <a:extLst>
                  <a:ext uri="{FF2B5EF4-FFF2-40B4-BE49-F238E27FC236}">
                    <a16:creationId xmlns:a16="http://schemas.microsoft.com/office/drawing/2014/main" id="{C38FC062-6DC5-E3B1-56BA-9176BF824D8A}"/>
                  </a:ext>
                </a:extLst>
              </p:cNvPr>
              <p:cNvGraphicFramePr>
                <a:graphicFrameLocks noChangeAspect="1"/>
              </p:cNvGraphicFramePr>
              <p:nvPr>
                <p:extLst>
                  <p:ext uri="{D42A27DB-BD31-4B8C-83A1-F6EECF244321}">
                    <p14:modId xmlns:p14="http://schemas.microsoft.com/office/powerpoint/2010/main" val="2080095070"/>
                  </p:ext>
                </p:extLst>
              </p:nvPr>
            </p:nvGraphicFramePr>
            <p:xfrm>
              <a:off x="9984432" y="240110"/>
              <a:ext cx="1390067" cy="2235229"/>
            </p:xfrm>
            <a:graphic>
              <a:graphicData uri="http://schemas.microsoft.com/office/drawing/2017/model3d">
                <am3d:model3d r:embed="rId2">
                  <am3d:spPr>
                    <a:xfrm>
                      <a:off x="0" y="0"/>
                      <a:ext cx="1390067" cy="2235229"/>
                    </a:xfrm>
                    <a:prstGeom prst="rect">
                      <a:avLst/>
                    </a:prstGeom>
                  </am3d:spPr>
                  <am3d:camera>
                    <am3d:pos x="0" y="0" z="63977710"/>
                    <am3d:up dx="0" dy="36000000" dz="0"/>
                    <am3d:lookAt x="0" y="0" z="0"/>
                    <am3d:perspective fov="2700000"/>
                  </am3d:camera>
                  <am3d:trans>
                    <am3d:meterPerModelUnit n="4666165" d="1000000"/>
                    <am3d:preTrans dx="403" dy="42808" dz="1590"/>
                    <am3d:scale>
                      <am3d:sx n="1000000" d="1000000"/>
                      <am3d:sy n="1000000" d="1000000"/>
                      <am3d:sz n="1000000" d="1000000"/>
                    </am3d:scale>
                    <am3d:rot ax="1365208" ay="3966867" az="1258862"/>
                    <am3d:postTrans dx="0" dy="0" dz="0"/>
                  </am3d:trans>
                  <am3d:raster rName="Office3DRenderer" rVer="16.0.8326">
                    <am3d:blip r:embed="rId3"/>
                  </am3d:raster>
                  <am3d:objViewport viewportSz="26800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מודל תלת-ממד 3" descr="Trophy">
                <a:extLst>
                  <a:ext uri="{FF2B5EF4-FFF2-40B4-BE49-F238E27FC236}">
                    <a16:creationId xmlns:a16="http://schemas.microsoft.com/office/drawing/2014/main" id="{C38FC062-6DC5-E3B1-56BA-9176BF824D8A}"/>
                  </a:ext>
                </a:extLst>
              </p:cNvPr>
              <p:cNvPicPr>
                <a:picLocks noGrp="1" noRot="1" noChangeAspect="1" noMove="1" noResize="1" noEditPoints="1" noAdjustHandles="1" noChangeArrowheads="1" noChangeShapeType="1" noCrop="1"/>
              </p:cNvPicPr>
              <p:nvPr/>
            </p:nvPicPr>
            <p:blipFill>
              <a:blip r:embed="rId3"/>
              <a:stretch>
                <a:fillRect/>
              </a:stretch>
            </p:blipFill>
            <p:spPr>
              <a:xfrm>
                <a:off x="9984432" y="240110"/>
                <a:ext cx="1390067" cy="2235229"/>
              </a:xfrm>
              <a:prstGeom prst="rect">
                <a:avLst/>
              </a:prstGeom>
            </p:spPr>
          </p:pic>
        </mc:Fallback>
      </mc:AlternateContent>
    </p:spTree>
    <p:extLst>
      <p:ext uri="{BB962C8B-B14F-4D97-AF65-F5344CB8AC3E}">
        <p14:creationId xmlns:p14="http://schemas.microsoft.com/office/powerpoint/2010/main" val="5760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7888" y="260648"/>
            <a:ext cx="4363888" cy="1440160"/>
          </a:xfrm>
        </p:spPr>
        <p:txBody>
          <a:bodyPr vert="horz" lIns="91440" tIns="45720" rIns="91440" bIns="45720" rtlCol="0" anchor="b">
            <a:normAutofit/>
          </a:bodyPr>
          <a:lstStyle/>
          <a:p>
            <a:r>
              <a:rPr lang="en-US" sz="5400" dirty="0">
                <a:solidFill>
                  <a:schemeClr val="accent4">
                    <a:lumMod val="50000"/>
                    <a:lumOff val="50000"/>
                  </a:schemeClr>
                </a:solidFill>
                <a:effectLst>
                  <a:outerShdw blurRad="38100" dist="38100" dir="2700000" algn="tl">
                    <a:srgbClr val="000000">
                      <a:alpha val="43137"/>
                    </a:srgbClr>
                  </a:outerShdw>
                </a:effectLst>
              </a:rPr>
              <a:t>Data Cleaning</a:t>
            </a:r>
          </a:p>
        </p:txBody>
      </p:sp>
      <p:pic>
        <p:nvPicPr>
          <p:cNvPr id="3" name="מציין מיקום תוכן 7" descr="Handwashing עם מילוי מלא">
            <a:extLst>
              <a:ext uri="{FF2B5EF4-FFF2-40B4-BE49-F238E27FC236}">
                <a16:creationId xmlns:a16="http://schemas.microsoft.com/office/drawing/2014/main" id="{C4891CFC-14D1-1FF4-B4F8-B7239B984C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899" y="838200"/>
            <a:ext cx="5181601" cy="5181601"/>
          </a:xfrm>
          <a:prstGeom prst="rect">
            <a:avLst/>
          </a:prstGeom>
        </p:spPr>
      </p:pic>
      <p:sp>
        <p:nvSpPr>
          <p:cNvPr id="12" name="תיבת טקסט 11">
            <a:extLst>
              <a:ext uri="{FF2B5EF4-FFF2-40B4-BE49-F238E27FC236}">
                <a16:creationId xmlns:a16="http://schemas.microsoft.com/office/drawing/2014/main" id="{DCCA28E8-38FA-126B-D9F9-7585D041B985}"/>
              </a:ext>
            </a:extLst>
          </p:cNvPr>
          <p:cNvSpPr txBox="1"/>
          <p:nvPr/>
        </p:nvSpPr>
        <p:spPr>
          <a:xfrm>
            <a:off x="7464152" y="1916832"/>
            <a:ext cx="4608512" cy="3528392"/>
          </a:xfrm>
          <a:prstGeom prst="rect">
            <a:avLst/>
          </a:prstGeom>
        </p:spPr>
        <p:txBody>
          <a:bodyPr vert="horz" lIns="91440" tIns="45720" rIns="91440" bIns="45720" rtlCol="0">
            <a:normAutofit/>
          </a:bodyPr>
          <a:lstStyle/>
          <a:p>
            <a:pPr>
              <a:lnSpc>
                <a:spcPct val="90000"/>
              </a:lnSpc>
              <a:spcBef>
                <a:spcPts val="1200"/>
              </a:spcBef>
              <a:spcAft>
                <a:spcPts val="600"/>
              </a:spcAft>
            </a:pPr>
            <a:endParaRPr lang="he-IL" sz="2800" kern="1200" dirty="0">
              <a:latin typeface="Abadi Extra Light" panose="020B0204020104020204" pitchFamily="34" charset="0"/>
            </a:endParaRPr>
          </a:p>
        </p:txBody>
      </p:sp>
      <p:sp>
        <p:nvSpPr>
          <p:cNvPr id="4" name="תיבת טקסט 3">
            <a:extLst>
              <a:ext uri="{FF2B5EF4-FFF2-40B4-BE49-F238E27FC236}">
                <a16:creationId xmlns:a16="http://schemas.microsoft.com/office/drawing/2014/main" id="{2BF9DA1F-A8F7-E841-50A4-1D1AA8EB3DC0}"/>
              </a:ext>
            </a:extLst>
          </p:cNvPr>
          <p:cNvSpPr txBox="1"/>
          <p:nvPr/>
        </p:nvSpPr>
        <p:spPr>
          <a:xfrm>
            <a:off x="7697888" y="1923746"/>
            <a:ext cx="4158752" cy="3877985"/>
          </a:xfrm>
          <a:prstGeom prst="rect">
            <a:avLst/>
          </a:prstGeom>
          <a:noFill/>
        </p:spPr>
        <p:txBody>
          <a:bodyPr wrap="square" rtlCol="0">
            <a:spAutoFit/>
          </a:bodyPr>
          <a:lstStyle/>
          <a:p>
            <a:pPr marL="285750" indent="-285750">
              <a:lnSpc>
                <a:spcPct val="200000"/>
              </a:lnSpc>
              <a:buClr>
                <a:schemeClr val="bg2">
                  <a:lumMod val="25000"/>
                  <a:lumOff val="75000"/>
                </a:schemeClr>
              </a:buClr>
              <a:buSzPct val="110000"/>
              <a:buFont typeface="Wingdings" panose="05000000000000000000" pitchFamily="2" charset="2"/>
              <a:buChar char="ü"/>
            </a:pPr>
            <a:r>
              <a:rPr lang="en-US" sz="1900" dirty="0">
                <a:effectLst>
                  <a:outerShdw blurRad="38100" dist="38100" dir="2700000" algn="tl">
                    <a:srgbClr val="000000">
                      <a:alpha val="43137"/>
                    </a:srgbClr>
                  </a:outerShdw>
                </a:effectLst>
                <a:latin typeface="Abadi Extra Light" panose="020B0204020104020204" pitchFamily="34" charset="0"/>
              </a:rPr>
              <a:t>Converting string columns into numeric</a:t>
            </a:r>
          </a:p>
          <a:p>
            <a:pPr marL="285750" indent="-285750">
              <a:lnSpc>
                <a:spcPct val="200000"/>
              </a:lnSpc>
              <a:buClr>
                <a:schemeClr val="bg2">
                  <a:lumMod val="25000"/>
                  <a:lumOff val="75000"/>
                </a:schemeClr>
              </a:buClr>
              <a:buSzPct val="110000"/>
              <a:buFont typeface="Wingdings" panose="05000000000000000000" pitchFamily="2" charset="2"/>
              <a:buChar char="ü"/>
            </a:pPr>
            <a:r>
              <a:rPr lang="en-US" sz="1900" dirty="0">
                <a:effectLst>
                  <a:outerShdw blurRad="38100" dist="38100" dir="2700000" algn="tl">
                    <a:srgbClr val="000000">
                      <a:alpha val="43137"/>
                    </a:srgbClr>
                  </a:outerShdw>
                </a:effectLst>
                <a:latin typeface="Abadi Extra Light" panose="020B0204020104020204" pitchFamily="34" charset="0"/>
              </a:rPr>
              <a:t>Extracting relevant information from the existing columns</a:t>
            </a:r>
          </a:p>
          <a:p>
            <a:pPr marL="285750" indent="-285750">
              <a:lnSpc>
                <a:spcPct val="200000"/>
              </a:lnSpc>
              <a:buClr>
                <a:schemeClr val="bg2">
                  <a:lumMod val="25000"/>
                  <a:lumOff val="75000"/>
                </a:schemeClr>
              </a:buClr>
              <a:buSzPct val="110000"/>
              <a:buFont typeface="Wingdings" panose="05000000000000000000" pitchFamily="2" charset="2"/>
              <a:buChar char="ü"/>
            </a:pPr>
            <a:r>
              <a:rPr lang="en-US" sz="1900" dirty="0">
                <a:effectLst>
                  <a:outerShdw blurRad="38100" dist="38100" dir="2700000" algn="tl">
                    <a:srgbClr val="000000">
                      <a:alpha val="43137"/>
                    </a:srgbClr>
                  </a:outerShdw>
                </a:effectLst>
                <a:latin typeface="Abadi Extra Light" panose="020B0204020104020204" pitchFamily="34" charset="0"/>
              </a:rPr>
              <a:t>Filling and Removing missing values</a:t>
            </a:r>
          </a:p>
          <a:p>
            <a:pPr marL="285750" indent="-285750">
              <a:lnSpc>
                <a:spcPct val="200000"/>
              </a:lnSpc>
              <a:buClr>
                <a:schemeClr val="bg2">
                  <a:lumMod val="25000"/>
                  <a:lumOff val="75000"/>
                </a:schemeClr>
              </a:buClr>
              <a:buSzPct val="110000"/>
              <a:buFont typeface="Wingdings" panose="05000000000000000000" pitchFamily="2" charset="2"/>
              <a:buChar char="ü"/>
            </a:pPr>
            <a:r>
              <a:rPr lang="en-US" sz="1900" dirty="0">
                <a:effectLst>
                  <a:outerShdw blurRad="38100" dist="38100" dir="2700000" algn="tl">
                    <a:srgbClr val="000000">
                      <a:alpha val="43137"/>
                    </a:srgbClr>
                  </a:outerShdw>
                </a:effectLst>
                <a:latin typeface="Abadi Extra Light" panose="020B0204020104020204" pitchFamily="34" charset="0"/>
              </a:rPr>
              <a:t>Removed duplicated data</a:t>
            </a:r>
          </a:p>
          <a:p>
            <a:pPr marL="285750" indent="-285750">
              <a:lnSpc>
                <a:spcPct val="200000"/>
              </a:lnSpc>
              <a:buClr>
                <a:schemeClr val="bg2">
                  <a:lumMod val="25000"/>
                  <a:lumOff val="75000"/>
                </a:schemeClr>
              </a:buClr>
              <a:buSzPct val="110000"/>
              <a:buFont typeface="Wingdings" panose="05000000000000000000" pitchFamily="2" charset="2"/>
              <a:buChar char="ü"/>
            </a:pPr>
            <a:r>
              <a:rPr lang="en-US" sz="1900" dirty="0">
                <a:effectLst>
                  <a:outerShdw blurRad="38100" dist="38100" dir="2700000" algn="tl">
                    <a:srgbClr val="000000">
                      <a:alpha val="43137"/>
                    </a:srgbClr>
                  </a:outerShdw>
                </a:effectLst>
                <a:latin typeface="Abadi Extra Light" panose="020B0204020104020204" pitchFamily="34" charset="0"/>
              </a:rPr>
              <a:t>Handling outliers</a:t>
            </a:r>
          </a:p>
          <a:p>
            <a:pPr marL="285750" indent="-285750">
              <a:buClr>
                <a:schemeClr val="bg2">
                  <a:lumMod val="25000"/>
                  <a:lumOff val="75000"/>
                </a:schemeClr>
              </a:buClr>
              <a:buSzPct val="110000"/>
              <a:buFont typeface="Wingdings" panose="05000000000000000000" pitchFamily="2" charset="2"/>
              <a:buChar char="ü"/>
            </a:pPr>
            <a:endParaRPr lang="en-IL" dirty="0">
              <a:latin typeface="Abadi Extra Light" panose="020B0204020104020204" pitchFamily="34" charset="0"/>
            </a:endParaRPr>
          </a:p>
        </p:txBody>
      </p:sp>
    </p:spTree>
    <p:extLst>
      <p:ext uri="{BB962C8B-B14F-4D97-AF65-F5344CB8AC3E}">
        <p14:creationId xmlns:p14="http://schemas.microsoft.com/office/powerpoint/2010/main" val="117202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668" y="169287"/>
            <a:ext cx="2448272" cy="504056"/>
          </a:xfrm>
        </p:spPr>
        <p:txBody>
          <a:bodyPr anchor="b">
            <a:noAutofit/>
          </a:bodyPr>
          <a:lstStyle/>
          <a:p>
            <a:r>
              <a:rPr lang="en-US" sz="3200" b="1" dirty="0">
                <a:effectLst>
                  <a:outerShdw blurRad="38100" dist="38100" dir="2700000" algn="tl">
                    <a:srgbClr val="000000">
                      <a:alpha val="43137"/>
                    </a:srgbClr>
                  </a:outerShdw>
                </a:effectLst>
                <a:latin typeface="Gisha" panose="020B0502040204020203" pitchFamily="34" charset="-79"/>
                <a:cs typeface="Gisha" panose="020B0502040204020203" pitchFamily="34" charset="-79"/>
              </a:rPr>
              <a:t>Examples:</a:t>
            </a:r>
          </a:p>
        </p:txBody>
      </p:sp>
      <p:pic>
        <p:nvPicPr>
          <p:cNvPr id="1026" name="Picture 2">
            <a:extLst>
              <a:ext uri="{FF2B5EF4-FFF2-40B4-BE49-F238E27FC236}">
                <a16:creationId xmlns:a16="http://schemas.microsoft.com/office/drawing/2014/main" id="{06805904-E832-90BE-904C-C0DBB1134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152" y="1268760"/>
            <a:ext cx="484656" cy="754944"/>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4FF80C4-C89D-729B-EBA0-40267C97E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1743" y="1240738"/>
            <a:ext cx="1174448" cy="782966"/>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4" name="חץ: ימינה 3">
            <a:extLst>
              <a:ext uri="{FF2B5EF4-FFF2-40B4-BE49-F238E27FC236}">
                <a16:creationId xmlns:a16="http://schemas.microsoft.com/office/drawing/2014/main" id="{8DC902D5-7787-3744-83DB-F7249AE0838C}"/>
              </a:ext>
            </a:extLst>
          </p:cNvPr>
          <p:cNvSpPr/>
          <p:nvPr/>
        </p:nvSpPr>
        <p:spPr>
          <a:xfrm>
            <a:off x="8184232" y="1543925"/>
            <a:ext cx="792087" cy="211460"/>
          </a:xfrm>
          <a:prstGeom prst="rightArrow">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n w="0"/>
              <a:solidFill>
                <a:schemeClr val="tx1"/>
              </a:solidFill>
              <a:effectLst>
                <a:outerShdw blurRad="38100" dist="19050" dir="2700000" algn="tl" rotWithShape="0">
                  <a:schemeClr val="dk1">
                    <a:alpha val="40000"/>
                  </a:schemeClr>
                </a:outerShdw>
              </a:effectLst>
            </a:endParaRPr>
          </a:p>
        </p:txBody>
      </p:sp>
      <p:pic>
        <p:nvPicPr>
          <p:cNvPr id="1034" name="Picture 10">
            <a:extLst>
              <a:ext uri="{FF2B5EF4-FFF2-40B4-BE49-F238E27FC236}">
                <a16:creationId xmlns:a16="http://schemas.microsoft.com/office/drawing/2014/main" id="{AE1F6D6D-EAF7-D258-8CB5-02E9269345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3551" y="2778025"/>
            <a:ext cx="3028373" cy="3597078"/>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4A3C7DE9-27D8-82E7-2231-F68940B3E61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76571" y="2779627"/>
            <a:ext cx="2824779" cy="3595476"/>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9" name="חץ: ימינה 8">
            <a:extLst>
              <a:ext uri="{FF2B5EF4-FFF2-40B4-BE49-F238E27FC236}">
                <a16:creationId xmlns:a16="http://schemas.microsoft.com/office/drawing/2014/main" id="{A5D91E28-C35C-FA9B-4EEC-E1A73D23659E}"/>
              </a:ext>
            </a:extLst>
          </p:cNvPr>
          <p:cNvSpPr/>
          <p:nvPr/>
        </p:nvSpPr>
        <p:spPr>
          <a:xfrm>
            <a:off x="8184232" y="4521298"/>
            <a:ext cx="792087" cy="211460"/>
          </a:xfrm>
          <a:prstGeom prst="rightArrow">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n w="0"/>
              <a:solidFill>
                <a:schemeClr val="tx1"/>
              </a:solidFill>
              <a:effectLst>
                <a:outerShdw blurRad="38100" dist="19050" dir="2700000" algn="tl" rotWithShape="0">
                  <a:schemeClr val="dk1">
                    <a:alpha val="40000"/>
                  </a:schemeClr>
                </a:outerShdw>
              </a:effectLst>
            </a:endParaRPr>
          </a:p>
        </p:txBody>
      </p:sp>
      <p:pic>
        <p:nvPicPr>
          <p:cNvPr id="1038" name="Picture 14">
            <a:extLst>
              <a:ext uri="{FF2B5EF4-FFF2-40B4-BE49-F238E27FC236}">
                <a16:creationId xmlns:a16="http://schemas.microsoft.com/office/drawing/2014/main" id="{7B392108-7B93-F071-CA90-F561E87DDE6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3352" y="3038428"/>
            <a:ext cx="4524746" cy="3348219"/>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1DBBE839-DDD1-A552-2884-16C967CAF055}"/>
              </a:ext>
            </a:extLst>
          </p:cNvPr>
          <p:cNvSpPr txBox="1">
            <a:spLocks/>
          </p:cNvSpPr>
          <p:nvPr/>
        </p:nvSpPr>
        <p:spPr>
          <a:xfrm>
            <a:off x="1544730" y="2378899"/>
            <a:ext cx="2257948" cy="653877"/>
          </a:xfrm>
          <a:prstGeom prst="rect">
            <a:avLst/>
          </a:prstGeom>
          <a:effectLst>
            <a:outerShdw blurRad="50800" dist="38100" dir="5400000" algn="t" rotWithShape="0">
              <a:schemeClr val="tx1">
                <a:alpha val="40000"/>
              </a:schemeClr>
            </a:outerShdw>
          </a:effectLst>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1800" b="1" dirty="0">
                <a:solidFill>
                  <a:schemeClr val="bg2">
                    <a:lumMod val="25000"/>
                    <a:lumOff val="75000"/>
                  </a:schemeClr>
                </a:solidFill>
                <a:effectLst>
                  <a:outerShdw blurRad="38100" dist="38100" dir="2700000" algn="tl">
                    <a:srgbClr val="000000">
                      <a:alpha val="43137"/>
                    </a:srgbClr>
                  </a:outerShdw>
                </a:effectLst>
                <a:latin typeface="Abadi Extra Light" panose="020B0204020104020204" pitchFamily="34" charset="0"/>
              </a:rPr>
              <a:t>Outliers</a:t>
            </a:r>
          </a:p>
        </p:txBody>
      </p:sp>
      <p:sp>
        <p:nvSpPr>
          <p:cNvPr id="14" name="Title 1">
            <a:extLst>
              <a:ext uri="{FF2B5EF4-FFF2-40B4-BE49-F238E27FC236}">
                <a16:creationId xmlns:a16="http://schemas.microsoft.com/office/drawing/2014/main" id="{D1470174-64BB-180A-318A-2129AB7E0778}"/>
              </a:ext>
            </a:extLst>
          </p:cNvPr>
          <p:cNvSpPr txBox="1">
            <a:spLocks/>
          </p:cNvSpPr>
          <p:nvPr/>
        </p:nvSpPr>
        <p:spPr>
          <a:xfrm>
            <a:off x="7119214" y="2073125"/>
            <a:ext cx="3448523" cy="653877"/>
          </a:xfrm>
          <a:prstGeom prst="rect">
            <a:avLst/>
          </a:prstGeom>
          <a:effectLst>
            <a:outerShdw blurRad="50800" dist="38100" dir="5400000" algn="t" rotWithShape="0">
              <a:schemeClr val="tx1">
                <a:alpha val="40000"/>
              </a:schemeClr>
            </a:outerShdw>
          </a:effectLst>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1800" b="1" dirty="0">
                <a:solidFill>
                  <a:schemeClr val="bg2">
                    <a:lumMod val="25000"/>
                    <a:lumOff val="75000"/>
                  </a:schemeClr>
                </a:solidFill>
                <a:effectLst>
                  <a:outerShdw blurRad="38100" dist="38100" dir="2700000" algn="tl">
                    <a:srgbClr val="000000">
                      <a:alpha val="43137"/>
                    </a:srgbClr>
                  </a:outerShdw>
                </a:effectLst>
                <a:latin typeface="Abadi Extra Light" panose="020B0204020104020204" pitchFamily="34" charset="0"/>
              </a:rPr>
              <a:t>Before and After </a:t>
            </a:r>
            <a:r>
              <a:rPr lang="en-US" sz="1800" b="1" dirty="0" err="1">
                <a:solidFill>
                  <a:schemeClr val="bg2">
                    <a:lumMod val="25000"/>
                    <a:lumOff val="75000"/>
                  </a:schemeClr>
                </a:solidFill>
                <a:effectLst>
                  <a:outerShdw blurRad="38100" dist="38100" dir="2700000" algn="tl">
                    <a:srgbClr val="000000">
                      <a:alpha val="43137"/>
                    </a:srgbClr>
                  </a:outerShdw>
                </a:effectLst>
                <a:latin typeface="Abadi Extra Light" panose="020B0204020104020204" pitchFamily="34" charset="0"/>
              </a:rPr>
              <a:t>DataFrame</a:t>
            </a:r>
            <a:endParaRPr lang="en-US" sz="1800" b="1" dirty="0">
              <a:solidFill>
                <a:schemeClr val="bg2">
                  <a:lumMod val="25000"/>
                  <a:lumOff val="75000"/>
                </a:schemeClr>
              </a:solidFill>
              <a:effectLst>
                <a:outerShdw blurRad="38100" dist="38100" dir="2700000" algn="tl">
                  <a:srgbClr val="000000">
                    <a:alpha val="43137"/>
                  </a:srgbClr>
                </a:outerShdw>
              </a:effectLst>
              <a:latin typeface="Abadi Extra Light" panose="020B0204020104020204" pitchFamily="34" charset="0"/>
            </a:endParaRPr>
          </a:p>
        </p:txBody>
      </p:sp>
      <p:sp>
        <p:nvSpPr>
          <p:cNvPr id="15" name="Title 1">
            <a:extLst>
              <a:ext uri="{FF2B5EF4-FFF2-40B4-BE49-F238E27FC236}">
                <a16:creationId xmlns:a16="http://schemas.microsoft.com/office/drawing/2014/main" id="{34C13F6A-3B69-AA71-C14C-C4D0817A7398}"/>
              </a:ext>
            </a:extLst>
          </p:cNvPr>
          <p:cNvSpPr txBox="1">
            <a:spLocks/>
          </p:cNvSpPr>
          <p:nvPr/>
        </p:nvSpPr>
        <p:spPr>
          <a:xfrm>
            <a:off x="7352518" y="280829"/>
            <a:ext cx="3247601" cy="653877"/>
          </a:xfrm>
          <a:prstGeom prst="rect">
            <a:avLst/>
          </a:prstGeom>
          <a:effectLst>
            <a:outerShdw blurRad="50800" dist="38100" dir="5400000" algn="t" rotWithShape="0">
              <a:schemeClr val="tx1">
                <a:alpha val="40000"/>
              </a:schemeClr>
            </a:outerShdw>
          </a:effectLst>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1800" b="1" dirty="0">
                <a:solidFill>
                  <a:schemeClr val="bg2">
                    <a:lumMod val="25000"/>
                    <a:lumOff val="75000"/>
                  </a:schemeClr>
                </a:solidFill>
                <a:effectLst>
                  <a:outerShdw blurRad="38100" dist="38100" dir="2700000" algn="tl">
                    <a:srgbClr val="000000">
                      <a:alpha val="43137"/>
                    </a:srgbClr>
                  </a:outerShdw>
                </a:effectLst>
                <a:latin typeface="Abadi Extra Light" panose="020B0204020104020204" pitchFamily="34" charset="0"/>
              </a:rPr>
              <a:t>Extracting data from column</a:t>
            </a:r>
          </a:p>
        </p:txBody>
      </p:sp>
      <p:pic>
        <p:nvPicPr>
          <p:cNvPr id="1040" name="Picture 16">
            <a:extLst>
              <a:ext uri="{FF2B5EF4-FFF2-40B4-BE49-F238E27FC236}">
                <a16:creationId xmlns:a16="http://schemas.microsoft.com/office/drawing/2014/main" id="{D8669096-B5AA-073C-C9F3-BDB004EE1E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4211" y="1260250"/>
            <a:ext cx="519830" cy="1202743"/>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5B3C45AE-1A9E-592C-3A71-049254A0DA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1717" y="911220"/>
            <a:ext cx="496267" cy="1839106"/>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16" name="חץ: ימינה 15">
            <a:extLst>
              <a:ext uri="{FF2B5EF4-FFF2-40B4-BE49-F238E27FC236}">
                <a16:creationId xmlns:a16="http://schemas.microsoft.com/office/drawing/2014/main" id="{2A5F1A0B-3365-68ED-00E9-897E7F2BAB0F}"/>
              </a:ext>
            </a:extLst>
          </p:cNvPr>
          <p:cNvSpPr/>
          <p:nvPr/>
        </p:nvSpPr>
        <p:spPr>
          <a:xfrm>
            <a:off x="3693408" y="1755892"/>
            <a:ext cx="792087" cy="211460"/>
          </a:xfrm>
          <a:prstGeom prst="rightArrow">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n w="0"/>
              <a:solidFill>
                <a:schemeClr val="tx1"/>
              </a:solidFill>
              <a:effectLst>
                <a:outerShdw blurRad="38100" dist="19050" dir="2700000" algn="tl" rotWithShape="0">
                  <a:schemeClr val="dk1">
                    <a:alpha val="40000"/>
                  </a:schemeClr>
                </a:outerShdw>
              </a:effectLst>
            </a:endParaRPr>
          </a:p>
        </p:txBody>
      </p:sp>
      <p:sp>
        <p:nvSpPr>
          <p:cNvPr id="17" name="Title 1">
            <a:extLst>
              <a:ext uri="{FF2B5EF4-FFF2-40B4-BE49-F238E27FC236}">
                <a16:creationId xmlns:a16="http://schemas.microsoft.com/office/drawing/2014/main" id="{A4A2949B-0168-69AC-0846-25050540008B}"/>
              </a:ext>
            </a:extLst>
          </p:cNvPr>
          <p:cNvSpPr txBox="1">
            <a:spLocks/>
          </p:cNvSpPr>
          <p:nvPr/>
        </p:nvSpPr>
        <p:spPr>
          <a:xfrm>
            <a:off x="3575720" y="276609"/>
            <a:ext cx="3247601" cy="653877"/>
          </a:xfrm>
          <a:prstGeom prst="rect">
            <a:avLst/>
          </a:prstGeom>
          <a:effectLst>
            <a:outerShdw blurRad="50800" dist="38100" dir="5400000" algn="t" rotWithShape="0">
              <a:schemeClr val="tx1">
                <a:alpha val="40000"/>
              </a:schemeClr>
            </a:outerShdw>
          </a:effectLst>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1800" b="1" dirty="0">
                <a:solidFill>
                  <a:schemeClr val="bg2">
                    <a:lumMod val="25000"/>
                    <a:lumOff val="75000"/>
                  </a:schemeClr>
                </a:solidFill>
                <a:effectLst>
                  <a:outerShdw blurRad="38100" dist="38100" dir="2700000" algn="tl">
                    <a:srgbClr val="000000">
                      <a:alpha val="43137"/>
                    </a:srgbClr>
                  </a:outerShdw>
                </a:effectLst>
                <a:latin typeface="Abadi Extra Light" panose="020B0204020104020204" pitchFamily="34" charset="0"/>
              </a:rPr>
              <a:t>Converting types</a:t>
            </a:r>
          </a:p>
        </p:txBody>
      </p:sp>
    </p:spTree>
    <p:extLst>
      <p:ext uri="{BB962C8B-B14F-4D97-AF65-F5344CB8AC3E}">
        <p14:creationId xmlns:p14="http://schemas.microsoft.com/office/powerpoint/2010/main" val="407879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20B7C2-2C39-39EA-8EA6-769C5F089CC3}"/>
              </a:ext>
            </a:extLst>
          </p:cNvPr>
          <p:cNvSpPr txBox="1">
            <a:spLocks/>
          </p:cNvSpPr>
          <p:nvPr/>
        </p:nvSpPr>
        <p:spPr>
          <a:xfrm>
            <a:off x="2411587" y="-28836"/>
            <a:ext cx="6899972" cy="869542"/>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400" b="1" dirty="0">
                <a:solidFill>
                  <a:schemeClr val="bg2">
                    <a:lumMod val="25000"/>
                    <a:lumOff val="75000"/>
                  </a:schemeClr>
                </a:solidFill>
                <a:effectLst>
                  <a:outerShdw blurRad="38100" dist="38100" dir="2700000" algn="tl">
                    <a:srgbClr val="000000">
                      <a:alpha val="43137"/>
                    </a:srgbClr>
                  </a:outerShdw>
                </a:effectLst>
                <a:latin typeface="+mn-lt"/>
              </a:rPr>
              <a:t>The </a:t>
            </a:r>
            <a:r>
              <a:rPr lang="en-US" sz="4400" b="1" dirty="0" err="1">
                <a:solidFill>
                  <a:schemeClr val="bg2">
                    <a:lumMod val="25000"/>
                    <a:lumOff val="75000"/>
                  </a:schemeClr>
                </a:solidFill>
                <a:effectLst>
                  <a:outerShdw blurRad="38100" dist="38100" dir="2700000" algn="tl">
                    <a:srgbClr val="000000">
                      <a:alpha val="43137"/>
                    </a:srgbClr>
                  </a:outerShdw>
                </a:effectLst>
                <a:latin typeface="+mn-lt"/>
              </a:rPr>
              <a:t>DataFrame</a:t>
            </a:r>
            <a:r>
              <a:rPr lang="en-US" sz="4400" b="1" dirty="0">
                <a:solidFill>
                  <a:schemeClr val="bg2">
                    <a:lumMod val="25000"/>
                    <a:lumOff val="75000"/>
                  </a:schemeClr>
                </a:solidFill>
                <a:effectLst>
                  <a:outerShdw blurRad="38100" dist="38100" dir="2700000" algn="tl">
                    <a:srgbClr val="000000">
                      <a:alpha val="43137"/>
                    </a:srgbClr>
                  </a:outerShdw>
                </a:effectLst>
                <a:latin typeface="+mn-lt"/>
              </a:rPr>
              <a:t> (after cleaning)</a:t>
            </a:r>
          </a:p>
        </p:txBody>
      </p:sp>
      <mc:AlternateContent xmlns:mc="http://schemas.openxmlformats.org/markup-compatibility/2006" xmlns:p14="http://schemas.microsoft.com/office/powerpoint/2010/main">
        <mc:Choice Requires="p14">
          <p:contentPart p14:bwMode="auto" r:id="rId2">
            <p14:nvContentPartPr>
              <p14:cNvPr id="12" name="דיו 11">
                <a:extLst>
                  <a:ext uri="{FF2B5EF4-FFF2-40B4-BE49-F238E27FC236}">
                    <a16:creationId xmlns:a16="http://schemas.microsoft.com/office/drawing/2014/main" id="{462CE2DD-EBCF-4685-0CFF-2B66A97F785D}"/>
                  </a:ext>
                </a:extLst>
              </p14:cNvPr>
              <p14:cNvContentPartPr/>
              <p14:nvPr/>
            </p14:nvContentPartPr>
            <p14:xfrm>
              <a:off x="9296025" y="1295010"/>
              <a:ext cx="685080" cy="360"/>
            </p14:xfrm>
          </p:contentPart>
        </mc:Choice>
        <mc:Fallback xmlns="">
          <p:pic>
            <p:nvPicPr>
              <p:cNvPr id="12" name="דיו 11">
                <a:extLst>
                  <a:ext uri="{FF2B5EF4-FFF2-40B4-BE49-F238E27FC236}">
                    <a16:creationId xmlns:a16="http://schemas.microsoft.com/office/drawing/2014/main" id="{462CE2DD-EBCF-4685-0CFF-2B66A97F785D}"/>
                  </a:ext>
                </a:extLst>
              </p:cNvPr>
              <p:cNvPicPr/>
              <p:nvPr/>
            </p:nvPicPr>
            <p:blipFill>
              <a:blip r:embed="rId3"/>
              <a:stretch>
                <a:fillRect/>
              </a:stretch>
            </p:blipFill>
            <p:spPr>
              <a:xfrm>
                <a:off x="9242025" y="1187010"/>
                <a:ext cx="792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דיו 13">
                <a:extLst>
                  <a:ext uri="{FF2B5EF4-FFF2-40B4-BE49-F238E27FC236}">
                    <a16:creationId xmlns:a16="http://schemas.microsoft.com/office/drawing/2014/main" id="{BC91E260-C655-079A-847E-6E3A8BA25132}"/>
                  </a:ext>
                </a:extLst>
              </p14:cNvPr>
              <p14:cNvContentPartPr/>
              <p14:nvPr/>
            </p14:nvContentPartPr>
            <p14:xfrm>
              <a:off x="10819905" y="1304010"/>
              <a:ext cx="523080" cy="10440"/>
            </p14:xfrm>
          </p:contentPart>
        </mc:Choice>
        <mc:Fallback xmlns="">
          <p:pic>
            <p:nvPicPr>
              <p:cNvPr id="14" name="דיו 13">
                <a:extLst>
                  <a:ext uri="{FF2B5EF4-FFF2-40B4-BE49-F238E27FC236}">
                    <a16:creationId xmlns:a16="http://schemas.microsoft.com/office/drawing/2014/main" id="{BC91E260-C655-079A-847E-6E3A8BA25132}"/>
                  </a:ext>
                </a:extLst>
              </p:cNvPr>
              <p:cNvPicPr/>
              <p:nvPr/>
            </p:nvPicPr>
            <p:blipFill>
              <a:blip r:embed="rId5"/>
              <a:stretch>
                <a:fillRect/>
              </a:stretch>
            </p:blipFill>
            <p:spPr>
              <a:xfrm>
                <a:off x="10765905" y="1196010"/>
                <a:ext cx="6307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דיו 19">
                <a:extLst>
                  <a:ext uri="{FF2B5EF4-FFF2-40B4-BE49-F238E27FC236}">
                    <a16:creationId xmlns:a16="http://schemas.microsoft.com/office/drawing/2014/main" id="{04F8996B-25D3-64E7-A1C4-FEE7AFA7C6C1}"/>
                  </a:ext>
                </a:extLst>
              </p14:cNvPr>
              <p14:cNvContentPartPr/>
              <p14:nvPr/>
            </p14:nvContentPartPr>
            <p14:xfrm>
              <a:off x="2418945" y="3625650"/>
              <a:ext cx="322920" cy="360"/>
            </p14:xfrm>
          </p:contentPart>
        </mc:Choice>
        <mc:Fallback xmlns="">
          <p:pic>
            <p:nvPicPr>
              <p:cNvPr id="20" name="דיו 19">
                <a:extLst>
                  <a:ext uri="{FF2B5EF4-FFF2-40B4-BE49-F238E27FC236}">
                    <a16:creationId xmlns:a16="http://schemas.microsoft.com/office/drawing/2014/main" id="{04F8996B-25D3-64E7-A1C4-FEE7AFA7C6C1}"/>
                  </a:ext>
                </a:extLst>
              </p:cNvPr>
              <p:cNvPicPr/>
              <p:nvPr/>
            </p:nvPicPr>
            <p:blipFill>
              <a:blip r:embed="rId7"/>
              <a:stretch>
                <a:fillRect/>
              </a:stretch>
            </p:blipFill>
            <p:spPr>
              <a:xfrm>
                <a:off x="2364945" y="3517650"/>
                <a:ext cx="430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דיו 20">
                <a:extLst>
                  <a:ext uri="{FF2B5EF4-FFF2-40B4-BE49-F238E27FC236}">
                    <a16:creationId xmlns:a16="http://schemas.microsoft.com/office/drawing/2014/main" id="{8FFB79A7-197B-3D4F-3254-49129DF9D096}"/>
                  </a:ext>
                </a:extLst>
              </p14:cNvPr>
              <p14:cNvContentPartPr/>
              <p14:nvPr/>
            </p14:nvContentPartPr>
            <p14:xfrm>
              <a:off x="3828705" y="3625650"/>
              <a:ext cx="408960" cy="360"/>
            </p14:xfrm>
          </p:contentPart>
        </mc:Choice>
        <mc:Fallback xmlns="">
          <p:pic>
            <p:nvPicPr>
              <p:cNvPr id="21" name="דיו 20">
                <a:extLst>
                  <a:ext uri="{FF2B5EF4-FFF2-40B4-BE49-F238E27FC236}">
                    <a16:creationId xmlns:a16="http://schemas.microsoft.com/office/drawing/2014/main" id="{8FFB79A7-197B-3D4F-3254-49129DF9D096}"/>
                  </a:ext>
                </a:extLst>
              </p:cNvPr>
              <p:cNvPicPr/>
              <p:nvPr/>
            </p:nvPicPr>
            <p:blipFill>
              <a:blip r:embed="rId9"/>
              <a:stretch>
                <a:fillRect/>
              </a:stretch>
            </p:blipFill>
            <p:spPr>
              <a:xfrm>
                <a:off x="3774705" y="3517650"/>
                <a:ext cx="516600" cy="216000"/>
              </a:xfrm>
              <a:prstGeom prst="rect">
                <a:avLst/>
              </a:prstGeom>
            </p:spPr>
          </p:pic>
        </mc:Fallback>
      </mc:AlternateContent>
      <p:pic>
        <p:nvPicPr>
          <p:cNvPr id="3" name="תמונה 2">
            <a:extLst>
              <a:ext uri="{FF2B5EF4-FFF2-40B4-BE49-F238E27FC236}">
                <a16:creationId xmlns:a16="http://schemas.microsoft.com/office/drawing/2014/main" id="{F3F09A8B-F33B-FB97-3093-1CFC3F610609}"/>
              </a:ext>
            </a:extLst>
          </p:cNvPr>
          <p:cNvPicPr>
            <a:picLocks noChangeAspect="1"/>
          </p:cNvPicPr>
          <p:nvPr/>
        </p:nvPicPr>
        <p:blipFill>
          <a:blip r:embed="rId10"/>
          <a:stretch>
            <a:fillRect/>
          </a:stretch>
        </p:blipFill>
        <p:spPr>
          <a:xfrm>
            <a:off x="349308" y="1750962"/>
            <a:ext cx="11493383" cy="4334767"/>
          </a:xfrm>
          <a:prstGeom prst="rect">
            <a:avLst/>
          </a:prstGeom>
        </p:spPr>
      </p:pic>
    </p:spTree>
    <p:extLst>
      <p:ext uri="{BB962C8B-B14F-4D97-AF65-F5344CB8AC3E}">
        <p14:creationId xmlns:p14="http://schemas.microsoft.com/office/powerpoint/2010/main" val="228722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4192" y="260648"/>
            <a:ext cx="4237584" cy="1440160"/>
          </a:xfrm>
        </p:spPr>
        <p:txBody>
          <a:bodyPr vert="horz" lIns="91440" tIns="45720" rIns="91440" bIns="45720" rtlCol="0" anchor="b">
            <a:normAutofit fontScale="90000"/>
          </a:bodyPr>
          <a:lstStyle/>
          <a:p>
            <a:r>
              <a:rPr lang="en-US" sz="5400" dirty="0">
                <a:solidFill>
                  <a:srgbClr val="3C89F5"/>
                </a:solidFill>
                <a:effectLst>
                  <a:outerShdw blurRad="38100" dist="38100" dir="2700000" algn="tl">
                    <a:srgbClr val="000000">
                      <a:alpha val="43137"/>
                    </a:srgbClr>
                  </a:outerShdw>
                </a:effectLst>
              </a:rPr>
              <a:t>EDA</a:t>
            </a:r>
            <a:r>
              <a:rPr lang="en-US" sz="5400" dirty="0">
                <a:effectLst>
                  <a:outerShdw blurRad="38100" dist="38100" dir="2700000" algn="tl">
                    <a:srgbClr val="000000">
                      <a:alpha val="43137"/>
                    </a:srgbClr>
                  </a:outerShdw>
                </a:effectLst>
              </a:rPr>
              <a:t> Visualization</a:t>
            </a:r>
          </a:p>
        </p:txBody>
      </p:sp>
      <p:pic>
        <p:nvPicPr>
          <p:cNvPr id="3" name="מציין מיקום תוכן 7" descr="רעיון טוב עם מילוי מלא">
            <a:extLst>
              <a:ext uri="{FF2B5EF4-FFF2-40B4-BE49-F238E27FC236}">
                <a16:creationId xmlns:a16="http://schemas.microsoft.com/office/drawing/2014/main" id="{C4891CFC-14D1-1FF4-B4F8-B7239B984C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04899" y="838200"/>
            <a:ext cx="5181601" cy="5181601"/>
          </a:xfrm>
          <a:prstGeom prst="rect">
            <a:avLst/>
          </a:prstGeom>
        </p:spPr>
      </p:pic>
      <p:sp>
        <p:nvSpPr>
          <p:cNvPr id="12" name="תיבת טקסט 11">
            <a:extLst>
              <a:ext uri="{FF2B5EF4-FFF2-40B4-BE49-F238E27FC236}">
                <a16:creationId xmlns:a16="http://schemas.microsoft.com/office/drawing/2014/main" id="{DCCA28E8-38FA-126B-D9F9-7585D041B985}"/>
              </a:ext>
            </a:extLst>
          </p:cNvPr>
          <p:cNvSpPr txBox="1"/>
          <p:nvPr/>
        </p:nvSpPr>
        <p:spPr>
          <a:xfrm>
            <a:off x="7464152" y="1916832"/>
            <a:ext cx="4608512" cy="3528392"/>
          </a:xfrm>
          <a:prstGeom prst="rect">
            <a:avLst/>
          </a:prstGeom>
        </p:spPr>
        <p:txBody>
          <a:bodyPr vert="horz" lIns="91440" tIns="45720" rIns="91440" bIns="45720" rtlCol="0">
            <a:normAutofit/>
          </a:bodyPr>
          <a:lstStyle/>
          <a:p>
            <a:pPr>
              <a:lnSpc>
                <a:spcPct val="90000"/>
              </a:lnSpc>
              <a:spcBef>
                <a:spcPts val="1200"/>
              </a:spcBef>
              <a:spcAft>
                <a:spcPts val="600"/>
              </a:spcAft>
            </a:pPr>
            <a:endParaRPr lang="he-IL" sz="2800" kern="1200" dirty="0">
              <a:latin typeface="Abadi Extra Light" panose="020B0204020104020204" pitchFamily="34" charset="0"/>
            </a:endParaRPr>
          </a:p>
        </p:txBody>
      </p:sp>
      <p:sp>
        <p:nvSpPr>
          <p:cNvPr id="4" name="תיבת טקסט 3">
            <a:extLst>
              <a:ext uri="{FF2B5EF4-FFF2-40B4-BE49-F238E27FC236}">
                <a16:creationId xmlns:a16="http://schemas.microsoft.com/office/drawing/2014/main" id="{2BF9DA1F-A8F7-E841-50A4-1D1AA8EB3DC0}"/>
              </a:ext>
            </a:extLst>
          </p:cNvPr>
          <p:cNvSpPr txBox="1"/>
          <p:nvPr/>
        </p:nvSpPr>
        <p:spPr>
          <a:xfrm>
            <a:off x="7680176" y="2708920"/>
            <a:ext cx="4302768" cy="920893"/>
          </a:xfrm>
          <a:prstGeom prst="rect">
            <a:avLst/>
          </a:prstGeom>
          <a:noFill/>
        </p:spPr>
        <p:txBody>
          <a:bodyPr wrap="square" rtlCol="0">
            <a:spAutoFit/>
          </a:bodyPr>
          <a:lstStyle/>
          <a:p>
            <a:pPr marL="285750" indent="-285750">
              <a:lnSpc>
                <a:spcPct val="150000"/>
              </a:lnSpc>
              <a:buClr>
                <a:schemeClr val="bg2">
                  <a:lumMod val="25000"/>
                  <a:lumOff val="75000"/>
                </a:schemeClr>
              </a:buClr>
              <a:buSzPct val="110000"/>
              <a:buFont typeface="Wingdings" panose="05000000000000000000" pitchFamily="2" charset="2"/>
              <a:buChar char="ü"/>
            </a:pPr>
            <a:r>
              <a:rPr lang="en-US" sz="1900" dirty="0">
                <a:effectLst>
                  <a:outerShdw blurRad="38100" dist="38100" dir="2700000" algn="tl">
                    <a:srgbClr val="000000">
                      <a:alpha val="43137"/>
                    </a:srgbClr>
                  </a:outerShdw>
                </a:effectLst>
                <a:latin typeface="Abadi Extra Light" panose="020B0204020104020204" pitchFamily="34" charset="0"/>
              </a:rPr>
              <a:t>Create various graphical representations to understand the data better</a:t>
            </a:r>
            <a:endParaRPr lang="en-IL" dirty="0">
              <a:latin typeface="Abadi Extra Light" panose="020B0204020104020204" pitchFamily="34" charset="0"/>
            </a:endParaRPr>
          </a:p>
        </p:txBody>
      </p:sp>
    </p:spTree>
    <p:extLst>
      <p:ext uri="{BB962C8B-B14F-4D97-AF65-F5344CB8AC3E}">
        <p14:creationId xmlns:p14="http://schemas.microsoft.com/office/powerpoint/2010/main" val="348549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881954"/>
            <a:ext cx="7261448" cy="827112"/>
          </a:xfrm>
        </p:spPr>
        <p:txBody>
          <a:bodyPr>
            <a:noAutofit/>
          </a:bodyPr>
          <a:lstStyle/>
          <a:p>
            <a:pPr marL="342900" indent="-342900">
              <a:buClr>
                <a:schemeClr val="accent3">
                  <a:lumMod val="40000"/>
                  <a:lumOff val="60000"/>
                </a:schemeClr>
              </a:buClr>
              <a:buFont typeface="Arial" panose="020B0604020202020204" pitchFamily="34" charset="0"/>
              <a:buChar char="•"/>
            </a:pPr>
            <a:r>
              <a:rPr lang="en-US" sz="2000" i="0" dirty="0">
                <a:effectLst>
                  <a:outerShdw blurRad="38100" dist="38100" dir="2700000" algn="tl">
                    <a:srgbClr val="000000">
                      <a:alpha val="43137"/>
                    </a:srgbClr>
                  </a:outerShdw>
                </a:effectLst>
                <a:highlight>
                  <a:srgbClr val="000000"/>
                </a:highlight>
                <a:latin typeface="Abadi Extra Light" panose="020B0204020104020204" pitchFamily="34" charset="0"/>
              </a:rPr>
              <a:t>You can see there is a relationship between Total Points and Hall Of Famer</a:t>
            </a:r>
            <a:endParaRPr lang="en-US" sz="2000" dirty="0">
              <a:effectLst>
                <a:outerShdw blurRad="38100" dist="38100" dir="2700000" algn="tl">
                  <a:srgbClr val="000000">
                    <a:alpha val="43137"/>
                  </a:srgbClr>
                </a:outerShdw>
              </a:effectLst>
              <a:highlight>
                <a:srgbClr val="000000"/>
              </a:highlight>
              <a:latin typeface="Abadi Extra Light" panose="020B0204020104020204" pitchFamily="34" charset="0"/>
            </a:endParaRPr>
          </a:p>
        </p:txBody>
      </p:sp>
      <p:pic>
        <p:nvPicPr>
          <p:cNvPr id="1026" name="Picture 2">
            <a:extLst>
              <a:ext uri="{FF2B5EF4-FFF2-40B4-BE49-F238E27FC236}">
                <a16:creationId xmlns:a16="http://schemas.microsoft.com/office/drawing/2014/main" id="{1B35687F-E932-D51A-BEED-5FEE03509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888" y="1922423"/>
            <a:ext cx="7350496" cy="4589411"/>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689C233D-C249-4C56-FB5E-B97C397327BE}"/>
              </a:ext>
            </a:extLst>
          </p:cNvPr>
          <p:cNvSpPr txBox="1"/>
          <p:nvPr/>
        </p:nvSpPr>
        <p:spPr>
          <a:xfrm>
            <a:off x="767408" y="116632"/>
            <a:ext cx="10657184" cy="646331"/>
          </a:xfrm>
          <a:prstGeom prst="rect">
            <a:avLst/>
          </a:prstGeom>
          <a:noFill/>
        </p:spPr>
        <p:txBody>
          <a:bodyPr wrap="square" rtlCol="0">
            <a:spAutoFit/>
          </a:bodyPr>
          <a:lstStyle/>
          <a:p>
            <a:pPr algn="ctr"/>
            <a:r>
              <a:rPr lang="en-US" sz="3600" cap="none" spc="0" dirty="0">
                <a:ln w="0"/>
                <a:effectLst>
                  <a:outerShdw blurRad="38100" dist="25400" dir="5400000" algn="ctr" rotWithShape="0">
                    <a:srgbClr val="6E747A">
                      <a:alpha val="43000"/>
                    </a:srgbClr>
                  </a:outerShdw>
                </a:effectLst>
              </a:rPr>
              <a:t>Total Points, Points (per season) – </a:t>
            </a:r>
            <a:r>
              <a:rPr lang="en-US" sz="3600" b="1" cap="none" spc="0" dirty="0">
                <a:ln w="0"/>
                <a:solidFill>
                  <a:schemeClr val="accent3">
                    <a:lumMod val="60000"/>
                    <a:lumOff val="40000"/>
                  </a:schemeClr>
                </a:solidFill>
                <a:effectLst>
                  <a:outerShdw blurRad="38100" dist="25400" dir="5400000" algn="ctr" rotWithShape="0">
                    <a:srgbClr val="6E747A">
                      <a:alpha val="43000"/>
                    </a:srgbClr>
                  </a:outerShdw>
                </a:effectLst>
              </a:rPr>
              <a:t>HOF</a:t>
            </a:r>
            <a:r>
              <a:rPr lang="en-US" sz="3600" cap="none" spc="0" dirty="0">
                <a:ln w="0"/>
                <a:effectLst>
                  <a:outerShdw blurRad="38100" dist="25400" dir="5400000" algn="ctr" rotWithShape="0">
                    <a:srgbClr val="6E747A">
                      <a:alpha val="43000"/>
                    </a:srgbClr>
                  </a:outerShdw>
                </a:effectLst>
              </a:rPr>
              <a:t> vs </a:t>
            </a:r>
            <a:r>
              <a:rPr lang="en-US" sz="3600" b="1" cap="none" spc="0" dirty="0">
                <a:ln w="0"/>
                <a:solidFill>
                  <a:srgbClr val="0070C0"/>
                </a:solidFill>
                <a:effectLst>
                  <a:outerShdw blurRad="38100" dist="25400" dir="5400000" algn="ctr" rotWithShape="0">
                    <a:srgbClr val="6E747A">
                      <a:alpha val="43000"/>
                    </a:srgbClr>
                  </a:outerShdw>
                </a:effectLst>
              </a:rPr>
              <a:t>non HOF</a:t>
            </a:r>
            <a:endParaRPr lang="he-IL" sz="3600" b="1" cap="none" spc="0" dirty="0">
              <a:ln w="0"/>
              <a:solidFill>
                <a:srgbClr val="0070C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6455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3432" y="1124744"/>
            <a:ext cx="10369152" cy="827112"/>
          </a:xfrm>
        </p:spPr>
        <p:txBody>
          <a:bodyPr>
            <a:noAutofit/>
          </a:bodyPr>
          <a:lstStyle/>
          <a:p>
            <a:pPr marL="342900" indent="-342900">
              <a:buClr>
                <a:schemeClr val="accent3">
                  <a:lumMod val="40000"/>
                  <a:lumOff val="60000"/>
                </a:schemeClr>
              </a:buClr>
              <a:buFont typeface="Arial" panose="020B0604020202020204" pitchFamily="34" charset="0"/>
              <a:buChar char="•"/>
            </a:pPr>
            <a:r>
              <a:rPr lang="en-US" sz="2000" i="0" dirty="0">
                <a:effectLst>
                  <a:outerShdw blurRad="38100" dist="38100" dir="2700000" algn="tl">
                    <a:srgbClr val="000000">
                      <a:alpha val="43137"/>
                    </a:srgbClr>
                  </a:outerShdw>
                </a:effectLst>
                <a:highlight>
                  <a:srgbClr val="000000"/>
                </a:highlight>
                <a:latin typeface="Abadi Extra Light" panose="020B0204020104020204" pitchFamily="34" charset="0"/>
              </a:rPr>
              <a:t>Can see that there </a:t>
            </a:r>
            <a:r>
              <a:rPr lang="en-US" sz="2000" dirty="0">
                <a:effectLst>
                  <a:outerShdw blurRad="38100" dist="38100" dir="2700000" algn="tl">
                    <a:srgbClr val="000000">
                      <a:alpha val="43137"/>
                    </a:srgbClr>
                  </a:outerShdw>
                </a:effectLst>
                <a:highlight>
                  <a:srgbClr val="000000"/>
                </a:highlight>
                <a:latin typeface="Abadi Extra Light" panose="020B0204020104020204" pitchFamily="34" charset="0"/>
              </a:rPr>
              <a:t>is strong relationship between having a high number of career highs and being a Hall of Famer (they are mostly at the edges of the graph)</a:t>
            </a:r>
          </a:p>
        </p:txBody>
      </p:sp>
      <p:sp>
        <p:nvSpPr>
          <p:cNvPr id="4" name="תיבת טקסט 3">
            <a:extLst>
              <a:ext uri="{FF2B5EF4-FFF2-40B4-BE49-F238E27FC236}">
                <a16:creationId xmlns:a16="http://schemas.microsoft.com/office/drawing/2014/main" id="{689C233D-C249-4C56-FB5E-B97C397327BE}"/>
              </a:ext>
            </a:extLst>
          </p:cNvPr>
          <p:cNvSpPr txBox="1"/>
          <p:nvPr/>
        </p:nvSpPr>
        <p:spPr>
          <a:xfrm>
            <a:off x="767408" y="116632"/>
            <a:ext cx="10657184" cy="646331"/>
          </a:xfrm>
          <a:prstGeom prst="rect">
            <a:avLst/>
          </a:prstGeom>
          <a:noFill/>
        </p:spPr>
        <p:txBody>
          <a:bodyPr wrap="square" rtlCol="0">
            <a:spAutoFit/>
          </a:bodyPr>
          <a:lstStyle/>
          <a:p>
            <a:pPr algn="ctr"/>
            <a:r>
              <a:rPr lang="en-US" sz="3600" cap="none" spc="0" dirty="0">
                <a:ln w="0"/>
                <a:effectLst>
                  <a:outerShdw blurRad="38100" dist="25400" dir="5400000" algn="ctr" rotWithShape="0">
                    <a:srgbClr val="6E747A">
                      <a:alpha val="43000"/>
                    </a:srgbClr>
                  </a:outerShdw>
                </a:effectLst>
              </a:rPr>
              <a:t>Career Highs – </a:t>
            </a:r>
            <a:r>
              <a:rPr lang="en-US" sz="3600" b="1" cap="none" spc="0" dirty="0">
                <a:ln w="0"/>
                <a:solidFill>
                  <a:schemeClr val="accent3">
                    <a:lumMod val="60000"/>
                    <a:lumOff val="40000"/>
                  </a:schemeClr>
                </a:solidFill>
                <a:effectLst>
                  <a:outerShdw blurRad="38100" dist="25400" dir="5400000" algn="ctr" rotWithShape="0">
                    <a:srgbClr val="6E747A">
                      <a:alpha val="43000"/>
                    </a:srgbClr>
                  </a:outerShdw>
                </a:effectLst>
              </a:rPr>
              <a:t>HOF</a:t>
            </a:r>
            <a:r>
              <a:rPr lang="en-US" sz="3600" cap="none" spc="0" dirty="0">
                <a:ln w="0"/>
                <a:effectLst>
                  <a:outerShdw blurRad="38100" dist="25400" dir="5400000" algn="ctr" rotWithShape="0">
                    <a:srgbClr val="6E747A">
                      <a:alpha val="43000"/>
                    </a:srgbClr>
                  </a:outerShdw>
                </a:effectLst>
              </a:rPr>
              <a:t> vs </a:t>
            </a:r>
            <a:r>
              <a:rPr lang="en-US" sz="3600" b="1" cap="none" spc="0" dirty="0">
                <a:ln w="0"/>
                <a:solidFill>
                  <a:srgbClr val="0070C0"/>
                </a:solidFill>
                <a:effectLst>
                  <a:outerShdw blurRad="38100" dist="25400" dir="5400000" algn="ctr" rotWithShape="0">
                    <a:srgbClr val="6E747A">
                      <a:alpha val="43000"/>
                    </a:srgbClr>
                  </a:outerShdw>
                </a:effectLst>
              </a:rPr>
              <a:t>non HOF</a:t>
            </a:r>
            <a:endParaRPr lang="he-IL" sz="3600" b="1" cap="none" spc="0" dirty="0">
              <a:ln w="0"/>
              <a:solidFill>
                <a:srgbClr val="0070C0"/>
              </a:solidFill>
              <a:effectLst>
                <a:outerShdw blurRad="38100" dist="25400" dir="5400000" algn="ctr" rotWithShape="0">
                  <a:srgbClr val="6E747A">
                    <a:alpha val="43000"/>
                  </a:srgbClr>
                </a:outerShdw>
              </a:effectLst>
            </a:endParaRPr>
          </a:p>
        </p:txBody>
      </p:sp>
      <p:pic>
        <p:nvPicPr>
          <p:cNvPr id="7170" name="Picture 2">
            <a:extLst>
              <a:ext uri="{FF2B5EF4-FFF2-40B4-BE49-F238E27FC236}">
                <a16:creationId xmlns:a16="http://schemas.microsoft.com/office/drawing/2014/main" id="{878AF5CC-E499-E378-B20E-3CB3CE314A5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39" r="11305"/>
          <a:stretch/>
        </p:blipFill>
        <p:spPr bwMode="auto">
          <a:xfrm>
            <a:off x="2132212" y="2132856"/>
            <a:ext cx="7927576" cy="4393358"/>
          </a:xfrm>
          <a:prstGeom prst="rect">
            <a:avLst/>
          </a:prstGeom>
          <a:solidFill>
            <a:schemeClr val="tx1"/>
          </a:solidFill>
          <a:ln w="12700">
            <a:solidFill>
              <a:schemeClr val="bg1"/>
            </a:solidFill>
          </a:ln>
        </p:spPr>
      </p:pic>
      <p:sp>
        <p:nvSpPr>
          <p:cNvPr id="6" name="מלבן 5">
            <a:extLst>
              <a:ext uri="{FF2B5EF4-FFF2-40B4-BE49-F238E27FC236}">
                <a16:creationId xmlns:a16="http://schemas.microsoft.com/office/drawing/2014/main" id="{A5DDAF65-0252-860D-8453-A9F37F827C5D}"/>
              </a:ext>
            </a:extLst>
          </p:cNvPr>
          <p:cNvSpPr/>
          <p:nvPr/>
        </p:nvSpPr>
        <p:spPr>
          <a:xfrm>
            <a:off x="2855640" y="2852936"/>
            <a:ext cx="6552728" cy="216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8" name="תיבת טקסט 7">
            <a:extLst>
              <a:ext uri="{FF2B5EF4-FFF2-40B4-BE49-F238E27FC236}">
                <a16:creationId xmlns:a16="http://schemas.microsoft.com/office/drawing/2014/main" id="{72DD5FD2-AB61-574F-A681-DFEDE661FCDB}"/>
              </a:ext>
            </a:extLst>
          </p:cNvPr>
          <p:cNvSpPr txBox="1"/>
          <p:nvPr/>
        </p:nvSpPr>
        <p:spPr>
          <a:xfrm>
            <a:off x="3287688" y="2781926"/>
            <a:ext cx="7927576" cy="230832"/>
          </a:xfrm>
          <a:prstGeom prst="rect">
            <a:avLst/>
          </a:prstGeom>
          <a:noFill/>
        </p:spPr>
        <p:txBody>
          <a:bodyPr wrap="square" rtlCol="0">
            <a:spAutoFit/>
          </a:bodyPr>
          <a:lstStyle/>
          <a:p>
            <a:r>
              <a:rPr lang="en-US" sz="900" b="1" dirty="0">
                <a:solidFill>
                  <a:schemeClr val="bg1"/>
                </a:solidFill>
                <a:latin typeface="Arial" panose="020B0604020202020204" pitchFamily="34" charset="0"/>
                <a:cs typeface="Arial" panose="020B0604020202020204" pitchFamily="34" charset="0"/>
              </a:rPr>
              <a:t>Relationship between high assist and high rebound for Hall Of Famers Vs. Non-Hall Of Famers</a:t>
            </a:r>
            <a:endParaRPr lang="en-IL" sz="9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202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689C233D-C249-4C56-FB5E-B97C397327BE}"/>
              </a:ext>
            </a:extLst>
          </p:cNvPr>
          <p:cNvSpPr txBox="1"/>
          <p:nvPr/>
        </p:nvSpPr>
        <p:spPr>
          <a:xfrm>
            <a:off x="509700" y="188640"/>
            <a:ext cx="10657184" cy="646331"/>
          </a:xfrm>
          <a:prstGeom prst="rect">
            <a:avLst/>
          </a:prstGeom>
          <a:noFill/>
        </p:spPr>
        <p:txBody>
          <a:bodyPr wrap="square" rtlCol="0">
            <a:spAutoFit/>
          </a:bodyPr>
          <a:lstStyle/>
          <a:p>
            <a:pPr algn="ctr"/>
            <a:r>
              <a:rPr lang="en-US" sz="3600" cap="none" spc="0" dirty="0">
                <a:ln w="0"/>
                <a:effectLst>
                  <a:outerShdw blurRad="38100" dist="25400" dir="5400000" algn="ctr" rotWithShape="0">
                    <a:srgbClr val="6E747A">
                      <a:alpha val="43000"/>
                    </a:srgbClr>
                  </a:outerShdw>
                </a:effectLst>
              </a:rPr>
              <a:t>Averages of different parameters – </a:t>
            </a:r>
            <a:r>
              <a:rPr lang="en-US" sz="3600" b="1" cap="none" spc="0" dirty="0">
                <a:ln w="0"/>
                <a:solidFill>
                  <a:schemeClr val="accent3">
                    <a:lumMod val="60000"/>
                    <a:lumOff val="40000"/>
                  </a:schemeClr>
                </a:solidFill>
                <a:effectLst>
                  <a:outerShdw blurRad="38100" dist="25400" dir="5400000" algn="ctr" rotWithShape="0">
                    <a:srgbClr val="6E747A">
                      <a:alpha val="43000"/>
                    </a:srgbClr>
                  </a:outerShdw>
                </a:effectLst>
              </a:rPr>
              <a:t>HOF</a:t>
            </a:r>
            <a:r>
              <a:rPr lang="en-US" sz="3600" cap="none" spc="0" dirty="0">
                <a:ln w="0"/>
                <a:effectLst>
                  <a:outerShdw blurRad="38100" dist="25400" dir="5400000" algn="ctr" rotWithShape="0">
                    <a:srgbClr val="6E747A">
                      <a:alpha val="43000"/>
                    </a:srgbClr>
                  </a:outerShdw>
                </a:effectLst>
              </a:rPr>
              <a:t> vs </a:t>
            </a:r>
            <a:r>
              <a:rPr lang="en-US" sz="3600" b="1" cap="none" spc="0" dirty="0">
                <a:ln w="0"/>
                <a:solidFill>
                  <a:srgbClr val="0070C0"/>
                </a:solidFill>
                <a:effectLst>
                  <a:outerShdw blurRad="38100" dist="25400" dir="5400000" algn="ctr" rotWithShape="0">
                    <a:srgbClr val="6E747A">
                      <a:alpha val="43000"/>
                    </a:srgbClr>
                  </a:outerShdw>
                </a:effectLst>
              </a:rPr>
              <a:t>non HOF</a:t>
            </a:r>
            <a:endParaRPr lang="he-IL" sz="3600" b="1" cap="none" spc="0" dirty="0">
              <a:ln w="0"/>
              <a:solidFill>
                <a:srgbClr val="0070C0"/>
              </a:solidFill>
              <a:effectLst>
                <a:outerShdw blurRad="38100" dist="25400" dir="5400000" algn="ctr" rotWithShape="0">
                  <a:srgbClr val="6E747A">
                    <a:alpha val="43000"/>
                  </a:srgbClr>
                </a:outerShdw>
              </a:effectLst>
            </a:endParaRPr>
          </a:p>
        </p:txBody>
      </p:sp>
      <p:pic>
        <p:nvPicPr>
          <p:cNvPr id="2050" name="Picture 2">
            <a:extLst>
              <a:ext uri="{FF2B5EF4-FFF2-40B4-BE49-F238E27FC236}">
                <a16:creationId xmlns:a16="http://schemas.microsoft.com/office/drawing/2014/main" id="{5E574A48-7F59-98ED-5DD2-04F8853F1C7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6392" y="2204864"/>
            <a:ext cx="8059216" cy="4392693"/>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54A89A1C-0273-9C2A-B508-EB1B641BEDF5}"/>
              </a:ext>
            </a:extLst>
          </p:cNvPr>
          <p:cNvSpPr txBox="1"/>
          <p:nvPr/>
        </p:nvSpPr>
        <p:spPr>
          <a:xfrm>
            <a:off x="911424" y="1124744"/>
            <a:ext cx="10770876" cy="1200329"/>
          </a:xfrm>
          <a:prstGeom prst="rect">
            <a:avLst/>
          </a:prstGeom>
          <a:noFill/>
        </p:spPr>
        <p:txBody>
          <a:bodyPr wrap="square" rtlCol="0">
            <a:spAutoFit/>
          </a:bodyPr>
          <a:lstStyle/>
          <a:p>
            <a:pPr marL="285750" indent="-285750">
              <a:buClr>
                <a:schemeClr val="accent3">
                  <a:lumMod val="40000"/>
                  <a:lumOff val="60000"/>
                </a:schemeClr>
              </a:buClr>
              <a:buFont typeface="Arial" panose="020B0604020202020204" pitchFamily="34" charset="0"/>
              <a:buChar char="•"/>
            </a:pPr>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Comparing the different columns using normalization</a:t>
            </a:r>
          </a:p>
          <a:p>
            <a:pPr marL="285750" indent="-285750">
              <a:buClr>
                <a:schemeClr val="accent3">
                  <a:lumMod val="40000"/>
                  <a:lumOff val="60000"/>
                </a:schemeClr>
              </a:buClr>
              <a:buFont typeface="Arial" panose="020B0604020202020204" pitchFamily="34" charset="0"/>
              <a:buChar char="•"/>
            </a:pPr>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Can see that the difference in Total Awards and Total Points between HOF and non HOF is very significant</a:t>
            </a:r>
          </a:p>
          <a:p>
            <a:pPr marL="285750" indent="-285750">
              <a:buClr>
                <a:schemeClr val="accent3">
                  <a:lumMod val="40000"/>
                  <a:lumOff val="60000"/>
                </a:schemeClr>
              </a:buClr>
              <a:buFont typeface="Arial" panose="020B0604020202020204" pitchFamily="34" charset="0"/>
              <a:buChar char="•"/>
            </a:pPr>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The difference in the High Three Pointers is insignificant</a:t>
            </a:r>
          </a:p>
          <a:p>
            <a:pPr marL="285750" indent="-285750">
              <a:buClr>
                <a:schemeClr val="accent3">
                  <a:lumMod val="40000"/>
                  <a:lumOff val="60000"/>
                </a:schemeClr>
              </a:buClr>
              <a:buFont typeface="Arial" panose="020B0604020202020204" pitchFamily="34" charset="0"/>
              <a:buChar char="•"/>
            </a:pPr>
            <a:endParaRPr lang="en-IL"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3247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689C233D-C249-4C56-FB5E-B97C397327BE}"/>
              </a:ext>
            </a:extLst>
          </p:cNvPr>
          <p:cNvSpPr txBox="1"/>
          <p:nvPr/>
        </p:nvSpPr>
        <p:spPr>
          <a:xfrm>
            <a:off x="509700" y="188640"/>
            <a:ext cx="10657184" cy="646331"/>
          </a:xfrm>
          <a:prstGeom prst="rect">
            <a:avLst/>
          </a:prstGeom>
          <a:noFill/>
        </p:spPr>
        <p:txBody>
          <a:bodyPr wrap="square" rtlCol="0">
            <a:spAutoFit/>
          </a:bodyPr>
          <a:lstStyle/>
          <a:p>
            <a:pPr algn="ctr"/>
            <a:r>
              <a:rPr lang="en-US" sz="3600" cap="none" spc="0" dirty="0">
                <a:ln w="0"/>
                <a:effectLst>
                  <a:outerShdw blurRad="38100" dist="25400" dir="5400000" algn="ctr" rotWithShape="0">
                    <a:srgbClr val="6E747A">
                      <a:alpha val="43000"/>
                    </a:srgbClr>
                  </a:outerShdw>
                </a:effectLst>
              </a:rPr>
              <a:t>Averages of different parameters – </a:t>
            </a:r>
            <a:r>
              <a:rPr lang="en-US" sz="3600" b="1" cap="none" spc="0" dirty="0">
                <a:ln w="0"/>
                <a:solidFill>
                  <a:schemeClr val="accent3">
                    <a:lumMod val="60000"/>
                    <a:lumOff val="40000"/>
                  </a:schemeClr>
                </a:solidFill>
                <a:effectLst>
                  <a:outerShdw blurRad="38100" dist="25400" dir="5400000" algn="ctr" rotWithShape="0">
                    <a:srgbClr val="6E747A">
                      <a:alpha val="43000"/>
                    </a:srgbClr>
                  </a:outerShdw>
                </a:effectLst>
              </a:rPr>
              <a:t>HOF</a:t>
            </a:r>
            <a:r>
              <a:rPr lang="en-US" sz="3600" cap="none" spc="0" dirty="0">
                <a:ln w="0"/>
                <a:effectLst>
                  <a:outerShdw blurRad="38100" dist="25400" dir="5400000" algn="ctr" rotWithShape="0">
                    <a:srgbClr val="6E747A">
                      <a:alpha val="43000"/>
                    </a:srgbClr>
                  </a:outerShdw>
                </a:effectLst>
              </a:rPr>
              <a:t> vs </a:t>
            </a:r>
            <a:r>
              <a:rPr lang="en-US" sz="3600" b="1" cap="none" spc="0" dirty="0">
                <a:ln w="0"/>
                <a:solidFill>
                  <a:srgbClr val="0070C0"/>
                </a:solidFill>
                <a:effectLst>
                  <a:outerShdw blurRad="38100" dist="25400" dir="5400000" algn="ctr" rotWithShape="0">
                    <a:srgbClr val="6E747A">
                      <a:alpha val="43000"/>
                    </a:srgbClr>
                  </a:outerShdw>
                </a:effectLst>
              </a:rPr>
              <a:t>non HOF</a:t>
            </a:r>
            <a:endParaRPr lang="he-IL" sz="3600" b="1" cap="none" spc="0" dirty="0">
              <a:ln w="0"/>
              <a:solidFill>
                <a:srgbClr val="0070C0"/>
              </a:solidFill>
              <a:effectLst>
                <a:outerShdw blurRad="38100" dist="25400" dir="5400000" algn="ctr" rotWithShape="0">
                  <a:srgbClr val="6E747A">
                    <a:alpha val="43000"/>
                  </a:srgbClr>
                </a:outerShdw>
              </a:effectLst>
            </a:endParaRPr>
          </a:p>
        </p:txBody>
      </p:sp>
      <p:sp>
        <p:nvSpPr>
          <p:cNvPr id="7" name="תיבת טקסט 6">
            <a:extLst>
              <a:ext uri="{FF2B5EF4-FFF2-40B4-BE49-F238E27FC236}">
                <a16:creationId xmlns:a16="http://schemas.microsoft.com/office/drawing/2014/main" id="{54A89A1C-0273-9C2A-B508-EB1B641BEDF5}"/>
              </a:ext>
            </a:extLst>
          </p:cNvPr>
          <p:cNvSpPr txBox="1"/>
          <p:nvPr/>
        </p:nvSpPr>
        <p:spPr>
          <a:xfrm>
            <a:off x="1919536" y="1412776"/>
            <a:ext cx="10770876" cy="369332"/>
          </a:xfrm>
          <a:prstGeom prst="rect">
            <a:avLst/>
          </a:prstGeom>
          <a:noFill/>
        </p:spPr>
        <p:txBody>
          <a:bodyPr wrap="square" rtlCol="0">
            <a:spAutoFit/>
          </a:bodyPr>
          <a:lstStyle/>
          <a:p>
            <a:pPr marL="285750" indent="-285750">
              <a:buClr>
                <a:schemeClr val="accent3">
                  <a:lumMod val="40000"/>
                  <a:lumOff val="60000"/>
                </a:schemeClr>
              </a:buClr>
              <a:buFont typeface="Arial" panose="020B0604020202020204" pitchFamily="34" charset="0"/>
              <a:buChar char="•"/>
            </a:pPr>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The difference in Total Games between HOF and non HOF is quite significant</a:t>
            </a:r>
          </a:p>
        </p:txBody>
      </p:sp>
      <p:pic>
        <p:nvPicPr>
          <p:cNvPr id="3074" name="Picture 2">
            <a:extLst>
              <a:ext uri="{FF2B5EF4-FFF2-40B4-BE49-F238E27FC236}">
                <a16:creationId xmlns:a16="http://schemas.microsoft.com/office/drawing/2014/main" id="{78A92178-C41E-58EF-551E-0B9EFC0848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1564" y="2160433"/>
            <a:ext cx="7848872" cy="4508927"/>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29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689C233D-C249-4C56-FB5E-B97C397327BE}"/>
              </a:ext>
            </a:extLst>
          </p:cNvPr>
          <p:cNvSpPr txBox="1"/>
          <p:nvPr/>
        </p:nvSpPr>
        <p:spPr>
          <a:xfrm>
            <a:off x="119336" y="260648"/>
            <a:ext cx="10657184" cy="646331"/>
          </a:xfrm>
          <a:prstGeom prst="rect">
            <a:avLst/>
          </a:prstGeom>
          <a:noFill/>
        </p:spPr>
        <p:txBody>
          <a:bodyPr wrap="square" rtlCol="0">
            <a:spAutoFit/>
          </a:bodyPr>
          <a:lstStyle/>
          <a:p>
            <a:pPr algn="ctr"/>
            <a:r>
              <a:rPr lang="en-US" sz="3600" b="1" dirty="0">
                <a:ln w="0"/>
                <a:effectLst>
                  <a:outerShdw blurRad="38100" dist="25400" dir="5400000" algn="ctr" rotWithShape="0">
                    <a:srgbClr val="6E747A">
                      <a:alpha val="43000"/>
                    </a:srgbClr>
                  </a:outerShdw>
                </a:effectLst>
              </a:rPr>
              <a:t>Hall Of Famers </a:t>
            </a:r>
            <a:r>
              <a:rPr lang="en-US" sz="3600" dirty="0">
                <a:ln w="0"/>
                <a:effectLst>
                  <a:outerShdw blurRad="38100" dist="25400" dir="5400000" algn="ctr" rotWithShape="0">
                    <a:srgbClr val="6E747A">
                      <a:alpha val="43000"/>
                    </a:srgbClr>
                  </a:outerShdw>
                </a:effectLst>
              </a:rPr>
              <a:t>by Birth Year</a:t>
            </a:r>
            <a:endParaRPr lang="he-IL" sz="3600" cap="none" spc="0" dirty="0">
              <a:ln w="0"/>
              <a:effectLst>
                <a:outerShdw blurRad="38100" dist="25400" dir="5400000" algn="ctr" rotWithShape="0">
                  <a:srgbClr val="6E747A">
                    <a:alpha val="43000"/>
                  </a:srgbClr>
                </a:outerShdw>
              </a:effectLst>
            </a:endParaRPr>
          </a:p>
        </p:txBody>
      </p:sp>
      <p:sp>
        <p:nvSpPr>
          <p:cNvPr id="7" name="תיבת טקסט 6">
            <a:extLst>
              <a:ext uri="{FF2B5EF4-FFF2-40B4-BE49-F238E27FC236}">
                <a16:creationId xmlns:a16="http://schemas.microsoft.com/office/drawing/2014/main" id="{54A89A1C-0273-9C2A-B508-EB1B641BEDF5}"/>
              </a:ext>
            </a:extLst>
          </p:cNvPr>
          <p:cNvSpPr txBox="1"/>
          <p:nvPr/>
        </p:nvSpPr>
        <p:spPr>
          <a:xfrm>
            <a:off x="1271464" y="1196752"/>
            <a:ext cx="10770876" cy="923330"/>
          </a:xfrm>
          <a:prstGeom prst="rect">
            <a:avLst/>
          </a:prstGeom>
          <a:noFill/>
        </p:spPr>
        <p:txBody>
          <a:bodyPr wrap="square" rtlCol="0">
            <a:spAutoFit/>
          </a:bodyPr>
          <a:lstStyle/>
          <a:p>
            <a:pPr marL="285750" indent="-285750">
              <a:buClr>
                <a:schemeClr val="accent3">
                  <a:lumMod val="40000"/>
                  <a:lumOff val="60000"/>
                </a:schemeClr>
              </a:buClr>
              <a:buFont typeface="Arial" panose="020B0604020202020204" pitchFamily="34" charset="0"/>
              <a:buChar char="•"/>
            </a:pPr>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Found out that all Hall of Famers were born between 1920-1980, which means that you must be over 40 years old to get into the Hall of Fame list</a:t>
            </a:r>
          </a:p>
          <a:p>
            <a:pPr marL="285750" indent="-285750">
              <a:buClr>
                <a:schemeClr val="accent3">
                  <a:lumMod val="40000"/>
                  <a:lumOff val="60000"/>
                </a:schemeClr>
              </a:buClr>
              <a:buFont typeface="Arial" panose="020B0604020202020204" pitchFamily="34" charset="0"/>
              <a:buChar char="•"/>
            </a:pPr>
            <a:endParaRPr lang="en-US" dirty="0">
              <a:effectLst>
                <a:outerShdw blurRad="38100" dist="38100" dir="2700000" algn="tl">
                  <a:srgbClr val="000000">
                    <a:alpha val="43137"/>
                  </a:srgbClr>
                </a:outerShdw>
              </a:effectLst>
              <a:latin typeface="Abadi Extra Light" panose="020B0204020104020204" pitchFamily="34" charset="0"/>
            </a:endParaRPr>
          </a:p>
        </p:txBody>
      </p:sp>
      <p:pic>
        <p:nvPicPr>
          <p:cNvPr id="4098" name="Picture 2">
            <a:extLst>
              <a:ext uri="{FF2B5EF4-FFF2-40B4-BE49-F238E27FC236}">
                <a16:creationId xmlns:a16="http://schemas.microsoft.com/office/drawing/2014/main" id="{7BC7776A-2029-7DAB-6656-953001D276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0111" y="1935976"/>
            <a:ext cx="8331778" cy="4569459"/>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9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689C233D-C249-4C56-FB5E-B97C397327BE}"/>
              </a:ext>
            </a:extLst>
          </p:cNvPr>
          <p:cNvSpPr txBox="1"/>
          <p:nvPr/>
        </p:nvSpPr>
        <p:spPr>
          <a:xfrm>
            <a:off x="509700" y="188640"/>
            <a:ext cx="10657184" cy="646331"/>
          </a:xfrm>
          <a:prstGeom prst="rect">
            <a:avLst/>
          </a:prstGeom>
          <a:noFill/>
        </p:spPr>
        <p:txBody>
          <a:bodyPr wrap="square" rtlCol="0">
            <a:spAutoFit/>
          </a:bodyPr>
          <a:lstStyle/>
          <a:p>
            <a:pPr algn="ctr"/>
            <a:r>
              <a:rPr lang="en-US" sz="3600" cap="none" spc="0" dirty="0">
                <a:ln w="0"/>
                <a:effectLst>
                  <a:outerShdw blurRad="38100" dist="25400" dir="5400000" algn="ctr" rotWithShape="0">
                    <a:srgbClr val="6E747A">
                      <a:alpha val="43000"/>
                    </a:srgbClr>
                  </a:outerShdw>
                </a:effectLst>
              </a:rPr>
              <a:t>Draft Round – </a:t>
            </a:r>
            <a:r>
              <a:rPr lang="en-US" sz="3600" b="1" cap="none" spc="0" dirty="0">
                <a:ln w="0"/>
                <a:solidFill>
                  <a:schemeClr val="accent3">
                    <a:lumMod val="60000"/>
                    <a:lumOff val="40000"/>
                  </a:schemeClr>
                </a:solidFill>
                <a:effectLst>
                  <a:outerShdw blurRad="38100" dist="25400" dir="5400000" algn="ctr" rotWithShape="0">
                    <a:srgbClr val="6E747A">
                      <a:alpha val="43000"/>
                    </a:srgbClr>
                  </a:outerShdw>
                </a:effectLst>
              </a:rPr>
              <a:t>HOF</a:t>
            </a:r>
            <a:r>
              <a:rPr lang="en-US" sz="3600" cap="none" spc="0" dirty="0">
                <a:ln w="0"/>
                <a:effectLst>
                  <a:outerShdw blurRad="38100" dist="25400" dir="5400000" algn="ctr" rotWithShape="0">
                    <a:srgbClr val="6E747A">
                      <a:alpha val="43000"/>
                    </a:srgbClr>
                  </a:outerShdw>
                </a:effectLst>
              </a:rPr>
              <a:t> vs </a:t>
            </a:r>
            <a:r>
              <a:rPr lang="en-US" sz="3600" b="1" cap="none" spc="0" dirty="0">
                <a:ln w="0"/>
                <a:solidFill>
                  <a:srgbClr val="0070C0"/>
                </a:solidFill>
                <a:effectLst>
                  <a:outerShdw blurRad="38100" dist="25400" dir="5400000" algn="ctr" rotWithShape="0">
                    <a:srgbClr val="6E747A">
                      <a:alpha val="43000"/>
                    </a:srgbClr>
                  </a:outerShdw>
                </a:effectLst>
              </a:rPr>
              <a:t>non HOF</a:t>
            </a:r>
            <a:endParaRPr lang="he-IL" sz="3600" b="1" cap="none" spc="0" dirty="0">
              <a:ln w="0"/>
              <a:solidFill>
                <a:srgbClr val="0070C0"/>
              </a:solidFill>
              <a:effectLst>
                <a:outerShdw blurRad="38100" dist="25400" dir="5400000" algn="ctr" rotWithShape="0">
                  <a:srgbClr val="6E747A">
                    <a:alpha val="43000"/>
                  </a:srgbClr>
                </a:outerShdw>
              </a:effectLst>
            </a:endParaRPr>
          </a:p>
        </p:txBody>
      </p:sp>
      <p:sp>
        <p:nvSpPr>
          <p:cNvPr id="7" name="תיבת טקסט 6">
            <a:extLst>
              <a:ext uri="{FF2B5EF4-FFF2-40B4-BE49-F238E27FC236}">
                <a16:creationId xmlns:a16="http://schemas.microsoft.com/office/drawing/2014/main" id="{54A89A1C-0273-9C2A-B508-EB1B641BEDF5}"/>
              </a:ext>
            </a:extLst>
          </p:cNvPr>
          <p:cNvSpPr txBox="1"/>
          <p:nvPr/>
        </p:nvSpPr>
        <p:spPr>
          <a:xfrm>
            <a:off x="623392" y="1412776"/>
            <a:ext cx="11208568" cy="369332"/>
          </a:xfrm>
          <a:prstGeom prst="rect">
            <a:avLst/>
          </a:prstGeom>
          <a:noFill/>
        </p:spPr>
        <p:txBody>
          <a:bodyPr wrap="square" rtlCol="0">
            <a:spAutoFit/>
          </a:bodyPr>
          <a:lstStyle/>
          <a:p>
            <a:pPr marL="285750" indent="-285750">
              <a:buClr>
                <a:schemeClr val="accent3">
                  <a:lumMod val="40000"/>
                  <a:lumOff val="60000"/>
                </a:schemeClr>
              </a:buClr>
              <a:buFont typeface="Arial" panose="020B0604020202020204" pitchFamily="34" charset="0"/>
              <a:buChar char="•"/>
            </a:pPr>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Can see here that vast majority of Hall of Famers were picked at round 1 of the draft and non of them were undrafted</a:t>
            </a:r>
          </a:p>
        </p:txBody>
      </p:sp>
      <p:pic>
        <p:nvPicPr>
          <p:cNvPr id="6146" name="Picture 2">
            <a:extLst>
              <a:ext uri="{FF2B5EF4-FFF2-40B4-BE49-F238E27FC236}">
                <a16:creationId xmlns:a16="http://schemas.microsoft.com/office/drawing/2014/main" id="{AACE5681-D24D-9089-BABA-DC19823D3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5732" y="2040432"/>
            <a:ext cx="6960535" cy="4628928"/>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06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9976" y="332656"/>
            <a:ext cx="6120680" cy="792088"/>
          </a:xfrm>
          <a:effectLst>
            <a:glow rad="139700">
              <a:schemeClr val="tx1">
                <a:alpha val="40000"/>
              </a:schemeClr>
            </a:glow>
            <a:outerShdw blurRad="50800" dist="38100" dir="13500000" algn="br" rotWithShape="0">
              <a:schemeClr val="tx1">
                <a:alpha val="40000"/>
              </a:schemeClr>
            </a:outerShdw>
          </a:effectLst>
        </p:spPr>
        <p:txBody>
          <a:bodyPr>
            <a:normAutofit/>
          </a:bodyPr>
          <a:lstStyle/>
          <a:p>
            <a:r>
              <a:rPr lang="en-US" sz="4800" b="1" u="sng" dirty="0">
                <a:solidFill>
                  <a:schemeClr val="accent5">
                    <a:lumMod val="40000"/>
                    <a:lumOff val="60000"/>
                  </a:schemeClr>
                </a:solidFill>
                <a:effectLst>
                  <a:reflection blurRad="6350" stA="37000" endPos="60000" dist="38100" dir="5400000" sy="-100000" algn="bl" rotWithShape="0"/>
                </a:effectLst>
                <a:latin typeface="Gisha" panose="020B0502040204020203" pitchFamily="34" charset="-79"/>
                <a:ea typeface="DejaVu Sans" panose="020B0603030804020204" pitchFamily="34" charset="0"/>
                <a:cs typeface="Gisha" panose="020B0502040204020203" pitchFamily="34" charset="-79"/>
              </a:rPr>
              <a:t>Table Of Contents</a:t>
            </a:r>
          </a:p>
        </p:txBody>
      </p:sp>
      <p:sp>
        <p:nvSpPr>
          <p:cNvPr id="3" name="Text Placeholder 2"/>
          <p:cNvSpPr>
            <a:spLocks noGrp="1"/>
          </p:cNvSpPr>
          <p:nvPr>
            <p:ph type="body" sz="half" idx="2"/>
          </p:nvPr>
        </p:nvSpPr>
        <p:spPr>
          <a:xfrm>
            <a:off x="6168008" y="1981200"/>
            <a:ext cx="5752951" cy="2895600"/>
          </a:xfrm>
          <a:effectLst>
            <a:outerShdw blurRad="50800" dist="38100" algn="l" rotWithShape="0">
              <a:prstClr val="black">
                <a:alpha val="40000"/>
              </a:prstClr>
            </a:outerShdw>
          </a:effectLst>
        </p:spPr>
        <p:txBody>
          <a:bodyPr/>
          <a:lstStyle/>
          <a:p>
            <a:pPr marL="342900" indent="-342900">
              <a:buClr>
                <a:schemeClr val="accent5">
                  <a:lumMod val="40000"/>
                  <a:lumOff val="60000"/>
                </a:schemeClr>
              </a:buClr>
              <a:buSzPct val="104000"/>
              <a:buFont typeface="Wingdings" panose="05000000000000000000" pitchFamily="2" charset="2"/>
              <a:buChar char="v"/>
            </a:pPr>
            <a:r>
              <a:rPr lang="en-US" sz="3200" b="1" dirty="0">
                <a:effectLst>
                  <a:outerShdw blurRad="38100" dist="38100" dir="2700000" algn="tl">
                    <a:srgbClr val="000000">
                      <a:alpha val="43137"/>
                    </a:srgbClr>
                  </a:outerShdw>
                </a:effectLst>
                <a:latin typeface="Abadi Extra Light" panose="020B0604020202020204" pitchFamily="34" charset="0"/>
              </a:rPr>
              <a:t>  Data Collection</a:t>
            </a:r>
          </a:p>
          <a:p>
            <a:pPr marL="342900" indent="-342900">
              <a:buClr>
                <a:schemeClr val="accent5">
                  <a:lumMod val="40000"/>
                  <a:lumOff val="60000"/>
                </a:schemeClr>
              </a:buClr>
              <a:buFont typeface="Wingdings" panose="05000000000000000000" pitchFamily="2" charset="2"/>
              <a:buChar char="v"/>
            </a:pPr>
            <a:r>
              <a:rPr lang="en-US" sz="3200" b="1" dirty="0">
                <a:effectLst>
                  <a:outerShdw blurRad="38100" dist="38100" dir="2700000" algn="tl">
                    <a:srgbClr val="000000">
                      <a:alpha val="43137"/>
                    </a:srgbClr>
                  </a:outerShdw>
                </a:effectLst>
                <a:latin typeface="Abadi Extra Light" panose="020B0604020202020204" pitchFamily="34" charset="0"/>
              </a:rPr>
              <a:t>  Data Cleaning</a:t>
            </a:r>
          </a:p>
          <a:p>
            <a:pPr marL="342900" indent="-342900">
              <a:buClr>
                <a:schemeClr val="accent5">
                  <a:lumMod val="40000"/>
                  <a:lumOff val="60000"/>
                </a:schemeClr>
              </a:buClr>
              <a:buFont typeface="Wingdings" panose="05000000000000000000" pitchFamily="2" charset="2"/>
              <a:buChar char="v"/>
            </a:pPr>
            <a:r>
              <a:rPr lang="en-US" sz="3200" b="1" dirty="0">
                <a:effectLst>
                  <a:outerShdw blurRad="38100" dist="38100" dir="2700000" algn="tl">
                    <a:srgbClr val="000000">
                      <a:alpha val="43137"/>
                    </a:srgbClr>
                  </a:outerShdw>
                </a:effectLst>
                <a:latin typeface="Abadi Extra Light" panose="020B0604020202020204" pitchFamily="34" charset="0"/>
              </a:rPr>
              <a:t>  EDA Visualization</a:t>
            </a:r>
          </a:p>
          <a:p>
            <a:pPr marL="342900" indent="-342900">
              <a:buClr>
                <a:schemeClr val="accent5">
                  <a:lumMod val="40000"/>
                  <a:lumOff val="60000"/>
                </a:schemeClr>
              </a:buClr>
              <a:buFont typeface="Wingdings" panose="05000000000000000000" pitchFamily="2" charset="2"/>
              <a:buChar char="v"/>
            </a:pPr>
            <a:r>
              <a:rPr lang="en-US" sz="3200" b="1" dirty="0">
                <a:effectLst>
                  <a:outerShdw blurRad="38100" dist="38100" dir="2700000" algn="tl">
                    <a:srgbClr val="000000">
                      <a:alpha val="43137"/>
                    </a:srgbClr>
                  </a:outerShdw>
                </a:effectLst>
                <a:latin typeface="Abadi Extra Light" panose="020B0604020202020204" pitchFamily="34" charset="0"/>
              </a:rPr>
              <a:t>  Machine Learning</a:t>
            </a:r>
          </a:p>
          <a:p>
            <a:pPr marL="342900" indent="-342900">
              <a:buClr>
                <a:schemeClr val="accent5">
                  <a:lumMod val="40000"/>
                  <a:lumOff val="60000"/>
                </a:schemeClr>
              </a:buClr>
              <a:buSzPct val="105000"/>
              <a:buFont typeface="Wingdings" panose="05000000000000000000" pitchFamily="2" charset="2"/>
              <a:buChar char="v"/>
            </a:pPr>
            <a:r>
              <a:rPr lang="en-US" sz="3200" b="1" dirty="0">
                <a:effectLst>
                  <a:outerShdw blurRad="38100" dist="38100" dir="2700000" algn="tl">
                    <a:srgbClr val="000000">
                      <a:alpha val="43137"/>
                    </a:srgbClr>
                  </a:outerShdw>
                </a:effectLst>
                <a:latin typeface="Abadi Extra Light" panose="020B0604020202020204" pitchFamily="34" charset="0"/>
              </a:rPr>
              <a:t>  Summary</a:t>
            </a:r>
          </a:p>
          <a:p>
            <a:pPr marL="342900" indent="-342900">
              <a:buFont typeface="Arial" panose="020B0604020202020204" pitchFamily="34" charset="0"/>
              <a:buChar char="•"/>
            </a:pPr>
            <a:endParaRPr lang="en-US" dirty="0"/>
          </a:p>
        </p:txBody>
      </p:sp>
      <p:sp>
        <p:nvSpPr>
          <p:cNvPr id="6" name="Rounded Rectangle 5" hidden="1"/>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b="1" i="1">
                <a:latin typeface="Arial" pitchFamily="34" charset="0"/>
                <a:cs typeface="Arial" pitchFamily="34" charset="0"/>
              </a:rPr>
              <a:t>NOTE:</a:t>
            </a:r>
          </a:p>
          <a:p>
            <a:r>
              <a:rPr lang="en-US" sz="1200" i="1">
                <a:latin typeface="Arial" pitchFamily="34" charset="0"/>
                <a:cs typeface="Arial" pitchFamily="34" charset="0"/>
              </a:rPr>
              <a:t>To change images on this slide, select a picture and delete it. Then click the Insert Picture icon</a:t>
            </a:r>
          </a:p>
          <a:p>
            <a:r>
              <a:rPr lang="en-US" sz="1200" i="1">
                <a:latin typeface="Arial" pitchFamily="34" charset="0"/>
                <a:cs typeface="Arial" pitchFamily="34" charset="0"/>
              </a:rPr>
              <a:t>in the placeholder to insert your own image.</a:t>
            </a:r>
            <a:endParaRPr lang="en-US" sz="1200" i="1" dirty="0">
              <a:latin typeface="Arial" pitchFamily="34" charset="0"/>
              <a:cs typeface="Arial" pitchFamily="34" charset="0"/>
            </a:endParaRPr>
          </a:p>
        </p:txBody>
      </p:sp>
      <p:pic>
        <p:nvPicPr>
          <p:cNvPr id="47" name="תמונה 46" descr="תמונה שמכילה לבוש, אדם, איש, מיקרופון&#10;&#10;התיאור נוצר באופן אוטומטי">
            <a:extLst>
              <a:ext uri="{FF2B5EF4-FFF2-40B4-BE49-F238E27FC236}">
                <a16:creationId xmlns:a16="http://schemas.microsoft.com/office/drawing/2014/main" id="{C09623BE-324F-AE46-7AEC-7D9328847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110" y="404664"/>
            <a:ext cx="5194842" cy="6192688"/>
          </a:xfrm>
          <a:prstGeom prst="rect">
            <a:avLst/>
          </a:prstGeom>
        </p:spPr>
      </p:pic>
    </p:spTree>
    <p:extLst>
      <p:ext uri="{BB962C8B-B14F-4D97-AF65-F5344CB8AC3E}">
        <p14:creationId xmlns:p14="http://schemas.microsoft.com/office/powerpoint/2010/main" val="305338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689C233D-C249-4C56-FB5E-B97C397327BE}"/>
              </a:ext>
            </a:extLst>
          </p:cNvPr>
          <p:cNvSpPr txBox="1"/>
          <p:nvPr/>
        </p:nvSpPr>
        <p:spPr>
          <a:xfrm>
            <a:off x="-672752" y="92276"/>
            <a:ext cx="5070884" cy="769441"/>
          </a:xfrm>
          <a:prstGeom prst="rect">
            <a:avLst/>
          </a:prstGeom>
          <a:noFill/>
        </p:spPr>
        <p:txBody>
          <a:bodyPr wrap="square" rtlCol="0">
            <a:spAutoFit/>
          </a:bodyPr>
          <a:lstStyle/>
          <a:p>
            <a:pPr algn="ctr"/>
            <a:r>
              <a:rPr lang="en-US" sz="4400" b="1" cap="none" spc="0" dirty="0">
                <a:ln w="0"/>
                <a:solidFill>
                  <a:schemeClr val="accent2">
                    <a:lumMod val="60000"/>
                    <a:lumOff val="40000"/>
                  </a:schemeClr>
                </a:solidFill>
                <a:effectLst>
                  <a:outerShdw blurRad="38100" dist="25400" dir="5400000" algn="ctr" rotWithShape="0">
                    <a:srgbClr val="6E747A">
                      <a:alpha val="43000"/>
                    </a:srgbClr>
                  </a:outerShdw>
                </a:effectLst>
              </a:rPr>
              <a:t>Heatmap</a:t>
            </a:r>
            <a:r>
              <a:rPr lang="en-US" sz="4000" cap="none" spc="0" dirty="0">
                <a:ln w="0"/>
                <a:effectLst>
                  <a:outerShdw blurRad="38100" dist="25400" dir="5400000" algn="ctr" rotWithShape="0">
                    <a:srgbClr val="6E747A">
                      <a:alpha val="43000"/>
                    </a:srgbClr>
                  </a:outerShdw>
                </a:effectLst>
              </a:rPr>
              <a:t> </a:t>
            </a:r>
            <a:endParaRPr lang="he-IL" sz="4000" cap="none" spc="0" dirty="0">
              <a:ln w="0"/>
              <a:solidFill>
                <a:srgbClr val="0070C0"/>
              </a:solidFill>
              <a:effectLst>
                <a:outerShdw blurRad="38100" dist="25400" dir="5400000" algn="ctr" rotWithShape="0">
                  <a:srgbClr val="6E747A">
                    <a:alpha val="43000"/>
                  </a:srgbClr>
                </a:outerShdw>
              </a:effectLst>
            </a:endParaRPr>
          </a:p>
        </p:txBody>
      </p:sp>
      <p:sp>
        <p:nvSpPr>
          <p:cNvPr id="7" name="תיבת טקסט 6">
            <a:extLst>
              <a:ext uri="{FF2B5EF4-FFF2-40B4-BE49-F238E27FC236}">
                <a16:creationId xmlns:a16="http://schemas.microsoft.com/office/drawing/2014/main" id="{54A89A1C-0273-9C2A-B508-EB1B641BEDF5}"/>
              </a:ext>
            </a:extLst>
          </p:cNvPr>
          <p:cNvSpPr txBox="1"/>
          <p:nvPr/>
        </p:nvSpPr>
        <p:spPr>
          <a:xfrm>
            <a:off x="0" y="1124744"/>
            <a:ext cx="5231905" cy="3272819"/>
          </a:xfrm>
          <a:prstGeom prst="rect">
            <a:avLst/>
          </a:prstGeom>
          <a:noFill/>
        </p:spPr>
        <p:txBody>
          <a:bodyPr wrap="square" rtlCol="0">
            <a:spAutoFit/>
          </a:bodyPr>
          <a:lstStyle/>
          <a:p>
            <a:pPr marL="285750" indent="-285750">
              <a:lnSpc>
                <a:spcPct val="150000"/>
              </a:lnSpc>
              <a:buClr>
                <a:schemeClr val="accent3">
                  <a:lumMod val="40000"/>
                  <a:lumOff val="60000"/>
                </a:schemeClr>
              </a:buClr>
              <a:buFont typeface="Arial" panose="020B0604020202020204" pitchFamily="34" charset="0"/>
              <a:buChar char="•"/>
            </a:pPr>
            <a:r>
              <a:rPr lang="en-US" sz="2000" dirty="0">
                <a:effectLst>
                  <a:outerShdw blurRad="38100" dist="38100" dir="2700000" algn="tl">
                    <a:srgbClr val="000000">
                      <a:alpha val="43137"/>
                    </a:srgbClr>
                  </a:outerShdw>
                </a:effectLst>
                <a:highlight>
                  <a:srgbClr val="000000"/>
                </a:highlight>
                <a:latin typeface="Abadi Extra Light" panose="020B0204020104020204" pitchFamily="34" charset="0"/>
              </a:rPr>
              <a:t>Found high correlation between Experience and Total Games</a:t>
            </a:r>
          </a:p>
          <a:p>
            <a:pPr marL="285750" indent="-285750">
              <a:lnSpc>
                <a:spcPct val="150000"/>
              </a:lnSpc>
              <a:buClr>
                <a:schemeClr val="accent3">
                  <a:lumMod val="40000"/>
                  <a:lumOff val="60000"/>
                </a:schemeClr>
              </a:buClr>
              <a:buFont typeface="Arial" panose="020B0604020202020204" pitchFamily="34" charset="0"/>
              <a:buChar char="•"/>
            </a:pPr>
            <a:r>
              <a:rPr lang="en-US" sz="2000" dirty="0">
                <a:effectLst>
                  <a:outerShdw blurRad="38100" dist="38100" dir="2700000" algn="tl">
                    <a:srgbClr val="000000">
                      <a:alpha val="43137"/>
                    </a:srgbClr>
                  </a:outerShdw>
                </a:effectLst>
                <a:highlight>
                  <a:srgbClr val="000000"/>
                </a:highlight>
                <a:latin typeface="Abadi Extra Light" panose="020B0204020104020204" pitchFamily="34" charset="0"/>
              </a:rPr>
              <a:t>Found high correlation between High Field Goals and High Score</a:t>
            </a:r>
          </a:p>
          <a:p>
            <a:pPr marL="285750" indent="-285750">
              <a:lnSpc>
                <a:spcPct val="150000"/>
              </a:lnSpc>
              <a:buClr>
                <a:schemeClr val="accent3">
                  <a:lumMod val="40000"/>
                  <a:lumOff val="60000"/>
                </a:schemeClr>
              </a:buClr>
              <a:buFont typeface="Arial" panose="020B0604020202020204" pitchFamily="34" charset="0"/>
              <a:buChar char="•"/>
            </a:pPr>
            <a:endParaRPr lang="en-US" sz="2000" dirty="0">
              <a:effectLst>
                <a:outerShdw blurRad="38100" dist="38100" dir="2700000" algn="tl">
                  <a:srgbClr val="000000">
                    <a:alpha val="43137"/>
                  </a:srgbClr>
                </a:outerShdw>
              </a:effectLst>
              <a:highlight>
                <a:srgbClr val="000000"/>
              </a:highlight>
              <a:latin typeface="Abadi Extra Light" panose="020B0204020104020204" pitchFamily="34" charset="0"/>
            </a:endParaRPr>
          </a:p>
          <a:p>
            <a:pPr>
              <a:lnSpc>
                <a:spcPct val="150000"/>
              </a:lnSpc>
              <a:buClr>
                <a:schemeClr val="accent3">
                  <a:lumMod val="40000"/>
                  <a:lumOff val="60000"/>
                </a:schemeClr>
              </a:buClr>
            </a:pPr>
            <a:r>
              <a:rPr lang="en-US" sz="2000" b="1" dirty="0">
                <a:effectLst>
                  <a:outerShdw blurRad="38100" dist="38100" dir="2700000" algn="tl">
                    <a:srgbClr val="000000">
                      <a:alpha val="43137"/>
                    </a:srgbClr>
                  </a:outerShdw>
                </a:effectLst>
                <a:highlight>
                  <a:srgbClr val="000000"/>
                </a:highlight>
                <a:latin typeface="Abadi Extra Light" panose="020B0204020104020204" pitchFamily="34" charset="0"/>
              </a:rPr>
              <a:t>Dropped the ‘Experience’ and ‘High Field Goals’ columns to handle multicollinearity problem.</a:t>
            </a:r>
          </a:p>
        </p:txBody>
      </p:sp>
      <p:pic>
        <p:nvPicPr>
          <p:cNvPr id="8194" name="Picture 2">
            <a:extLst>
              <a:ext uri="{FF2B5EF4-FFF2-40B4-BE49-F238E27FC236}">
                <a16:creationId xmlns:a16="http://schemas.microsoft.com/office/drawing/2014/main" id="{97D273AE-BDE7-958C-6AA8-2832E4AD41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8008" y="85974"/>
            <a:ext cx="5606498" cy="4466999"/>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11640F9-4F7C-81E7-FC99-0FEE1E9C92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9587"/>
          <a:stretch/>
        </p:blipFill>
        <p:spPr bwMode="auto">
          <a:xfrm>
            <a:off x="5375920" y="4680771"/>
            <a:ext cx="6624736" cy="1984578"/>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דיו 1">
                <a:extLst>
                  <a:ext uri="{FF2B5EF4-FFF2-40B4-BE49-F238E27FC236}">
                    <a16:creationId xmlns:a16="http://schemas.microsoft.com/office/drawing/2014/main" id="{FADE9960-2017-A16F-7F8B-2224B1B526E3}"/>
                  </a:ext>
                </a:extLst>
              </p14:cNvPr>
              <p14:cNvContentPartPr/>
              <p14:nvPr/>
            </p14:nvContentPartPr>
            <p14:xfrm>
              <a:off x="9568781" y="5835227"/>
              <a:ext cx="384840" cy="360"/>
            </p14:xfrm>
          </p:contentPart>
        </mc:Choice>
        <mc:Fallback xmlns="">
          <p:pic>
            <p:nvPicPr>
              <p:cNvPr id="2" name="דיו 1">
                <a:extLst>
                  <a:ext uri="{FF2B5EF4-FFF2-40B4-BE49-F238E27FC236}">
                    <a16:creationId xmlns:a16="http://schemas.microsoft.com/office/drawing/2014/main" id="{FADE9960-2017-A16F-7F8B-2224B1B526E3}"/>
                  </a:ext>
                </a:extLst>
              </p:cNvPr>
              <p:cNvPicPr/>
              <p:nvPr/>
            </p:nvPicPr>
            <p:blipFill>
              <a:blip r:embed="rId5"/>
              <a:stretch>
                <a:fillRect/>
              </a:stretch>
            </p:blipFill>
            <p:spPr>
              <a:xfrm>
                <a:off x="9532781" y="5763587"/>
                <a:ext cx="456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דיו 2">
                <a:extLst>
                  <a:ext uri="{FF2B5EF4-FFF2-40B4-BE49-F238E27FC236}">
                    <a16:creationId xmlns:a16="http://schemas.microsoft.com/office/drawing/2014/main" id="{A9608D63-B7F1-A174-C635-9F088151FC25}"/>
                  </a:ext>
                </a:extLst>
              </p14:cNvPr>
              <p14:cNvContentPartPr/>
              <p14:nvPr/>
            </p14:nvContentPartPr>
            <p14:xfrm>
              <a:off x="9929861" y="6589427"/>
              <a:ext cx="336600" cy="360"/>
            </p14:xfrm>
          </p:contentPart>
        </mc:Choice>
        <mc:Fallback xmlns="">
          <p:pic>
            <p:nvPicPr>
              <p:cNvPr id="3" name="דיו 2">
                <a:extLst>
                  <a:ext uri="{FF2B5EF4-FFF2-40B4-BE49-F238E27FC236}">
                    <a16:creationId xmlns:a16="http://schemas.microsoft.com/office/drawing/2014/main" id="{A9608D63-B7F1-A174-C635-9F088151FC25}"/>
                  </a:ext>
                </a:extLst>
              </p:cNvPr>
              <p:cNvPicPr/>
              <p:nvPr/>
            </p:nvPicPr>
            <p:blipFill>
              <a:blip r:embed="rId7"/>
              <a:stretch>
                <a:fillRect/>
              </a:stretch>
            </p:blipFill>
            <p:spPr>
              <a:xfrm>
                <a:off x="9893861" y="6517427"/>
                <a:ext cx="408240" cy="144000"/>
              </a:xfrm>
              <a:prstGeom prst="rect">
                <a:avLst/>
              </a:prstGeom>
            </p:spPr>
          </p:pic>
        </mc:Fallback>
      </mc:AlternateContent>
    </p:spTree>
    <p:extLst>
      <p:ext uri="{BB962C8B-B14F-4D97-AF65-F5344CB8AC3E}">
        <p14:creationId xmlns:p14="http://schemas.microsoft.com/office/powerpoint/2010/main" val="287970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6161" y="620688"/>
            <a:ext cx="4536503" cy="864096"/>
          </a:xfrm>
        </p:spPr>
        <p:txBody>
          <a:bodyPr vert="horz" lIns="91440" tIns="45720" rIns="91440" bIns="45720" rtlCol="0" anchor="b">
            <a:normAutofit/>
          </a:bodyPr>
          <a:lstStyle/>
          <a:p>
            <a:r>
              <a:rPr lang="en-US" sz="4400" dirty="0">
                <a:solidFill>
                  <a:srgbClr val="3C89F5"/>
                </a:solidFill>
                <a:effectLst>
                  <a:outerShdw blurRad="38100" dist="38100" dir="2700000" algn="tl">
                    <a:srgbClr val="000000">
                      <a:alpha val="43137"/>
                    </a:srgbClr>
                  </a:outerShdw>
                </a:effectLst>
              </a:rPr>
              <a:t>Machine Learning</a:t>
            </a:r>
            <a:endParaRPr lang="en-US" sz="4400" dirty="0">
              <a:effectLst>
                <a:outerShdw blurRad="38100" dist="38100" dir="2700000" algn="tl">
                  <a:srgbClr val="000000">
                    <a:alpha val="43137"/>
                  </a:srgbClr>
                </a:outerShdw>
              </a:effectLst>
            </a:endParaRPr>
          </a:p>
        </p:txBody>
      </p:sp>
      <p:pic>
        <p:nvPicPr>
          <p:cNvPr id="3" name="מציין מיקום תוכן 7" descr="רובוט עם מילוי מלא">
            <a:extLst>
              <a:ext uri="{FF2B5EF4-FFF2-40B4-BE49-F238E27FC236}">
                <a16:creationId xmlns:a16="http://schemas.microsoft.com/office/drawing/2014/main" id="{C4891CFC-14D1-1FF4-B4F8-B7239B984C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04899" y="838200"/>
            <a:ext cx="5181601" cy="5181601"/>
          </a:xfrm>
          <a:prstGeom prst="rect">
            <a:avLst/>
          </a:prstGeom>
        </p:spPr>
      </p:pic>
      <p:sp>
        <p:nvSpPr>
          <p:cNvPr id="12" name="תיבת טקסט 11">
            <a:extLst>
              <a:ext uri="{FF2B5EF4-FFF2-40B4-BE49-F238E27FC236}">
                <a16:creationId xmlns:a16="http://schemas.microsoft.com/office/drawing/2014/main" id="{DCCA28E8-38FA-126B-D9F9-7585D041B985}"/>
              </a:ext>
            </a:extLst>
          </p:cNvPr>
          <p:cNvSpPr txBox="1"/>
          <p:nvPr/>
        </p:nvSpPr>
        <p:spPr>
          <a:xfrm>
            <a:off x="7464152" y="1916832"/>
            <a:ext cx="4608512" cy="3528392"/>
          </a:xfrm>
          <a:prstGeom prst="rect">
            <a:avLst/>
          </a:prstGeom>
        </p:spPr>
        <p:txBody>
          <a:bodyPr vert="horz" lIns="91440" tIns="45720" rIns="91440" bIns="45720" rtlCol="0">
            <a:normAutofit/>
          </a:bodyPr>
          <a:lstStyle/>
          <a:p>
            <a:pPr>
              <a:lnSpc>
                <a:spcPct val="90000"/>
              </a:lnSpc>
              <a:spcBef>
                <a:spcPts val="1200"/>
              </a:spcBef>
              <a:spcAft>
                <a:spcPts val="600"/>
              </a:spcAft>
            </a:pPr>
            <a:endParaRPr lang="he-IL" sz="2800" kern="1200" dirty="0">
              <a:latin typeface="Abadi Extra Light" panose="020B0204020104020204" pitchFamily="34" charset="0"/>
            </a:endParaRPr>
          </a:p>
        </p:txBody>
      </p:sp>
      <p:sp>
        <p:nvSpPr>
          <p:cNvPr id="4" name="תיבת טקסט 3">
            <a:extLst>
              <a:ext uri="{FF2B5EF4-FFF2-40B4-BE49-F238E27FC236}">
                <a16:creationId xmlns:a16="http://schemas.microsoft.com/office/drawing/2014/main" id="{2BF9DA1F-A8F7-E841-50A4-1D1AA8EB3DC0}"/>
              </a:ext>
            </a:extLst>
          </p:cNvPr>
          <p:cNvSpPr txBox="1"/>
          <p:nvPr/>
        </p:nvSpPr>
        <p:spPr>
          <a:xfrm>
            <a:off x="7617024" y="1700808"/>
            <a:ext cx="4302768" cy="1798056"/>
          </a:xfrm>
          <a:prstGeom prst="rect">
            <a:avLst/>
          </a:prstGeom>
          <a:noFill/>
        </p:spPr>
        <p:txBody>
          <a:bodyPr wrap="square" rtlCol="0">
            <a:spAutoFit/>
          </a:bodyPr>
          <a:lstStyle/>
          <a:p>
            <a:pPr marL="285750" indent="-285750">
              <a:lnSpc>
                <a:spcPct val="150000"/>
              </a:lnSpc>
              <a:buClr>
                <a:schemeClr val="bg2">
                  <a:lumMod val="25000"/>
                  <a:lumOff val="75000"/>
                </a:schemeClr>
              </a:buClr>
              <a:buSzPct val="110000"/>
              <a:buFont typeface="Wingdings" panose="05000000000000000000" pitchFamily="2" charset="2"/>
              <a:buChar char="ü"/>
            </a:pPr>
            <a:r>
              <a:rPr lang="en-US" sz="1900" dirty="0">
                <a:effectLst>
                  <a:outerShdw blurRad="38100" dist="38100" dir="2700000" algn="tl">
                    <a:srgbClr val="000000">
                      <a:alpha val="43137"/>
                    </a:srgbClr>
                  </a:outerShdw>
                </a:effectLst>
                <a:latin typeface="Abadi Extra Light" panose="020B0204020104020204" pitchFamily="34" charset="0"/>
              </a:rPr>
              <a:t>Used sklearn to try different machine learning algorithms</a:t>
            </a:r>
          </a:p>
          <a:p>
            <a:pPr marL="285750" indent="-285750">
              <a:lnSpc>
                <a:spcPct val="150000"/>
              </a:lnSpc>
              <a:buClr>
                <a:schemeClr val="bg2">
                  <a:lumMod val="25000"/>
                  <a:lumOff val="75000"/>
                </a:schemeClr>
              </a:buClr>
              <a:buSzPct val="110000"/>
              <a:buFont typeface="Wingdings" panose="05000000000000000000" pitchFamily="2" charset="2"/>
              <a:buChar char="ü"/>
            </a:pPr>
            <a:r>
              <a:rPr lang="en-US" sz="1900" dirty="0">
                <a:effectLst>
                  <a:outerShdw blurRad="38100" dist="38100" dir="2700000" algn="tl">
                    <a:srgbClr val="000000">
                      <a:alpha val="43137"/>
                    </a:srgbClr>
                  </a:outerShdw>
                </a:effectLst>
                <a:latin typeface="Abadi Extra Light" panose="020B0204020104020204" pitchFamily="34" charset="0"/>
              </a:rPr>
              <a:t>Handling imbalance binary classification</a:t>
            </a:r>
          </a:p>
          <a:p>
            <a:pPr marL="285750" indent="-285750">
              <a:lnSpc>
                <a:spcPct val="150000"/>
              </a:lnSpc>
              <a:buClr>
                <a:schemeClr val="bg2">
                  <a:lumMod val="25000"/>
                  <a:lumOff val="75000"/>
                </a:schemeClr>
              </a:buClr>
              <a:buSzPct val="110000"/>
              <a:buFont typeface="Wingdings" panose="05000000000000000000" pitchFamily="2" charset="2"/>
              <a:buChar char="ü"/>
            </a:pPr>
            <a:r>
              <a:rPr lang="en-US" sz="1900" dirty="0">
                <a:effectLst>
                  <a:outerShdw blurRad="38100" dist="38100" dir="2700000" algn="tl">
                    <a:srgbClr val="000000">
                      <a:alpha val="43137"/>
                    </a:srgbClr>
                  </a:outerShdw>
                </a:effectLst>
                <a:latin typeface="Abadi Extra Light" panose="020B0204020104020204" pitchFamily="34" charset="0"/>
              </a:rPr>
              <a:t>Used feature importance</a:t>
            </a:r>
            <a:endParaRPr lang="en-IL" dirty="0">
              <a:latin typeface="Abadi Extra Light" panose="020B0204020104020204" pitchFamily="34" charset="0"/>
            </a:endParaRPr>
          </a:p>
        </p:txBody>
      </p:sp>
    </p:spTree>
    <p:extLst>
      <p:ext uri="{BB962C8B-B14F-4D97-AF65-F5344CB8AC3E}">
        <p14:creationId xmlns:p14="http://schemas.microsoft.com/office/powerpoint/2010/main" val="32353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83973D8C-CB86-4721-D6CB-5D09F775A62F}"/>
              </a:ext>
            </a:extLst>
          </p:cNvPr>
          <p:cNvSpPr txBox="1"/>
          <p:nvPr/>
        </p:nvSpPr>
        <p:spPr>
          <a:xfrm>
            <a:off x="839416" y="188640"/>
            <a:ext cx="10873208" cy="584775"/>
          </a:xfrm>
          <a:prstGeom prst="rect">
            <a:avLst/>
          </a:prstGeom>
          <a:noFill/>
        </p:spPr>
        <p:txBody>
          <a:bodyPr wrap="square" rtlCol="0">
            <a:spAutoFit/>
          </a:bodyPr>
          <a:lstStyle/>
          <a:p>
            <a:r>
              <a:rPr lang="en-US" sz="3200" b="1" dirty="0">
                <a:solidFill>
                  <a:srgbClr val="F0C790"/>
                </a:solidFill>
                <a:effectLst>
                  <a:outerShdw blurRad="38100" dist="38100" dir="2700000" algn="tl">
                    <a:srgbClr val="000000">
                      <a:alpha val="43137"/>
                    </a:srgbClr>
                  </a:outerShdw>
                </a:effectLst>
              </a:rPr>
              <a:t>Examples before handling binary imbalance classification:</a:t>
            </a:r>
            <a:endParaRPr lang="en-IL" sz="3200" b="1" dirty="0">
              <a:solidFill>
                <a:srgbClr val="F0C790"/>
              </a:solidFill>
              <a:effectLst>
                <a:outerShdw blurRad="38100" dist="38100" dir="2700000" algn="tl">
                  <a:srgbClr val="000000">
                    <a:alpha val="43137"/>
                  </a:srgbClr>
                </a:outerShdw>
              </a:effectLst>
            </a:endParaRPr>
          </a:p>
        </p:txBody>
      </p:sp>
      <p:pic>
        <p:nvPicPr>
          <p:cNvPr id="9218" name="Picture 2">
            <a:extLst>
              <a:ext uri="{FF2B5EF4-FFF2-40B4-BE49-F238E27FC236}">
                <a16:creationId xmlns:a16="http://schemas.microsoft.com/office/drawing/2014/main" id="{BAFD2039-68BE-C1D4-F61C-A722F24BA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52" y="2324774"/>
            <a:ext cx="5904656" cy="3021279"/>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28868451-081E-2FB3-3664-E611048A0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8622" y="2060848"/>
            <a:ext cx="5110026" cy="3459316"/>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6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0BC520A6-CAE9-A3A7-677D-83520F5F7B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176"/>
          <a:stretch/>
        </p:blipFill>
        <p:spPr bwMode="auto">
          <a:xfrm>
            <a:off x="191344" y="3288892"/>
            <a:ext cx="4248472" cy="3362998"/>
          </a:xfrm>
          <a:prstGeom prst="rect">
            <a:avLst/>
          </a:prstGeom>
          <a:noFill/>
          <a:ln w="12700">
            <a:solidFill>
              <a:schemeClr val="bg1">
                <a:lumMod val="95000"/>
                <a:lumOff val="5000"/>
              </a:schemeClr>
            </a:solidFill>
          </a:ln>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3D572183-A43A-8037-D7B0-A74F0B4E41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5840" y="3808194"/>
            <a:ext cx="7388222" cy="2843696"/>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A63187F7-431D-F088-3BDF-A85D77A6F7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3992" y="260647"/>
            <a:ext cx="5843804" cy="3391637"/>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5">
            <p14:nvContentPartPr>
              <p14:cNvPr id="3" name="דיו 2">
                <a:extLst>
                  <a:ext uri="{FF2B5EF4-FFF2-40B4-BE49-F238E27FC236}">
                    <a16:creationId xmlns:a16="http://schemas.microsoft.com/office/drawing/2014/main" id="{4AA4263E-E19E-3D8E-FA57-7F356CC32454}"/>
                  </a:ext>
                </a:extLst>
              </p14:cNvPr>
              <p14:cNvContentPartPr/>
              <p14:nvPr/>
            </p14:nvContentPartPr>
            <p14:xfrm>
              <a:off x="8666774" y="3454159"/>
              <a:ext cx="2477563" cy="360"/>
            </p14:xfrm>
          </p:contentPart>
        </mc:Choice>
        <mc:Fallback>
          <p:pic>
            <p:nvPicPr>
              <p:cNvPr id="3" name="דיו 2">
                <a:extLst>
                  <a:ext uri="{FF2B5EF4-FFF2-40B4-BE49-F238E27FC236}">
                    <a16:creationId xmlns:a16="http://schemas.microsoft.com/office/drawing/2014/main" id="{4AA4263E-E19E-3D8E-FA57-7F356CC32454}"/>
                  </a:ext>
                </a:extLst>
              </p:cNvPr>
              <p:cNvPicPr/>
              <p:nvPr/>
            </p:nvPicPr>
            <p:blipFill>
              <a:blip r:embed="rId6"/>
              <a:stretch>
                <a:fillRect/>
              </a:stretch>
            </p:blipFill>
            <p:spPr>
              <a:xfrm>
                <a:off x="8612773" y="3346159"/>
                <a:ext cx="2585205"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דיו 3">
                <a:extLst>
                  <a:ext uri="{FF2B5EF4-FFF2-40B4-BE49-F238E27FC236}">
                    <a16:creationId xmlns:a16="http://schemas.microsoft.com/office/drawing/2014/main" id="{961A1BBA-39D9-A1D4-C591-07373A614F02}"/>
                  </a:ext>
                </a:extLst>
              </p14:cNvPr>
              <p14:cNvContentPartPr/>
              <p14:nvPr/>
            </p14:nvContentPartPr>
            <p14:xfrm>
              <a:off x="8688288" y="2708920"/>
              <a:ext cx="2232248" cy="360"/>
            </p14:xfrm>
          </p:contentPart>
        </mc:Choice>
        <mc:Fallback xmlns="">
          <p:pic>
            <p:nvPicPr>
              <p:cNvPr id="4" name="דיו 3">
                <a:extLst>
                  <a:ext uri="{FF2B5EF4-FFF2-40B4-BE49-F238E27FC236}">
                    <a16:creationId xmlns:a16="http://schemas.microsoft.com/office/drawing/2014/main" id="{961A1BBA-39D9-A1D4-C591-07373A614F02}"/>
                  </a:ext>
                </a:extLst>
              </p:cNvPr>
              <p:cNvPicPr/>
              <p:nvPr/>
            </p:nvPicPr>
            <p:blipFill>
              <a:blip r:embed="rId8"/>
              <a:stretch>
                <a:fillRect/>
              </a:stretch>
            </p:blipFill>
            <p:spPr>
              <a:xfrm>
                <a:off x="8634291" y="2600920"/>
                <a:ext cx="2339883" cy="216000"/>
              </a:xfrm>
              <a:prstGeom prst="rect">
                <a:avLst/>
              </a:prstGeom>
            </p:spPr>
          </p:pic>
        </mc:Fallback>
      </mc:AlternateContent>
      <p:sp>
        <p:nvSpPr>
          <p:cNvPr id="6" name="תיבת טקסט 5">
            <a:extLst>
              <a:ext uri="{FF2B5EF4-FFF2-40B4-BE49-F238E27FC236}">
                <a16:creationId xmlns:a16="http://schemas.microsoft.com/office/drawing/2014/main" id="{37E5A00D-A5BF-D2E9-FE6E-8820D18F6A68}"/>
              </a:ext>
            </a:extLst>
          </p:cNvPr>
          <p:cNvSpPr txBox="1"/>
          <p:nvPr/>
        </p:nvSpPr>
        <p:spPr>
          <a:xfrm>
            <a:off x="191344" y="260648"/>
            <a:ext cx="6264696" cy="1077218"/>
          </a:xfrm>
          <a:prstGeom prst="rect">
            <a:avLst/>
          </a:prstGeom>
          <a:noFill/>
        </p:spPr>
        <p:txBody>
          <a:bodyPr wrap="square" rtlCol="0">
            <a:spAutoFit/>
          </a:bodyPr>
          <a:lstStyle/>
          <a:p>
            <a:r>
              <a:rPr lang="en-US" sz="3200" b="1" dirty="0">
                <a:solidFill>
                  <a:srgbClr val="F0C790"/>
                </a:solidFill>
                <a:effectLst>
                  <a:outerShdw blurRad="38100" dist="38100" dir="2700000" algn="tl">
                    <a:srgbClr val="000000">
                      <a:alpha val="43137"/>
                    </a:srgbClr>
                  </a:outerShdw>
                </a:effectLst>
              </a:rPr>
              <a:t>Examples After handling binary imbalance classification:</a:t>
            </a:r>
            <a:endParaRPr lang="en-IL" sz="3200" b="1" dirty="0">
              <a:solidFill>
                <a:srgbClr val="F0C79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078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BA67CD6-D865-5C8B-2B94-A62828773F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915" r="21149"/>
          <a:stretch/>
        </p:blipFill>
        <p:spPr bwMode="auto">
          <a:xfrm>
            <a:off x="5231904" y="3428999"/>
            <a:ext cx="6871078" cy="2991249"/>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34FF037-73F9-8376-42CD-6324EAF8E5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35" r="2120" b="5313"/>
          <a:stretch/>
        </p:blipFill>
        <p:spPr bwMode="auto">
          <a:xfrm>
            <a:off x="85897" y="2564904"/>
            <a:ext cx="4968552" cy="4176464"/>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3" name="תיבת טקסט 2">
            <a:extLst>
              <a:ext uri="{FF2B5EF4-FFF2-40B4-BE49-F238E27FC236}">
                <a16:creationId xmlns:a16="http://schemas.microsoft.com/office/drawing/2014/main" id="{94EA67FA-C02D-A041-B7C7-1967861AB2D8}"/>
              </a:ext>
            </a:extLst>
          </p:cNvPr>
          <p:cNvSpPr txBox="1"/>
          <p:nvPr/>
        </p:nvSpPr>
        <p:spPr>
          <a:xfrm>
            <a:off x="5301432" y="1052736"/>
            <a:ext cx="6871078" cy="2169953"/>
          </a:xfrm>
          <a:prstGeom prst="rect">
            <a:avLst/>
          </a:prstGeom>
          <a:noFill/>
        </p:spPr>
        <p:txBody>
          <a:bodyPr wrap="square" rtlCol="0">
            <a:spAutoFit/>
          </a:bodyPr>
          <a:lstStyle/>
          <a:p>
            <a:pPr>
              <a:lnSpc>
                <a:spcPct val="150000"/>
              </a:lnSpc>
            </a:pPr>
            <a:r>
              <a:rPr lang="en-US" sz="2000" b="1" dirty="0">
                <a:solidFill>
                  <a:srgbClr val="00B0F0"/>
                </a:solidFill>
                <a:effectLst>
                  <a:outerShdw blurRad="38100" dist="38100" dir="2700000" algn="tl">
                    <a:srgbClr val="000000">
                      <a:alpha val="43137"/>
                    </a:srgbClr>
                  </a:outerShdw>
                </a:effectLst>
                <a:latin typeface="Abadi Extra Light" panose="020B0204020104020204" pitchFamily="34" charset="0"/>
              </a:rPr>
              <a:t>Cross Validation</a:t>
            </a:r>
            <a:endParaRPr lang="en-US" b="1" dirty="0">
              <a:solidFill>
                <a:srgbClr val="00B0F0"/>
              </a:solidFill>
              <a:effectLst>
                <a:outerShdw blurRad="38100" dist="38100" dir="2700000" algn="tl">
                  <a:srgbClr val="000000">
                    <a:alpha val="43137"/>
                  </a:srgbClr>
                </a:outerShdw>
              </a:effectLst>
              <a:latin typeface="Abadi Extra Light" panose="020B0204020104020204" pitchFamily="34" charset="0"/>
            </a:endParaRPr>
          </a:p>
          <a:p>
            <a:pPr marL="285750" indent="-285750">
              <a:lnSpc>
                <a:spcPct val="150000"/>
              </a:lnSpc>
              <a:buClr>
                <a:schemeClr val="accent3">
                  <a:lumMod val="40000"/>
                  <a:lumOff val="60000"/>
                </a:schemeClr>
              </a:buClr>
              <a:buFont typeface="Arial" panose="020B0604020202020204" pitchFamily="34" charset="0"/>
              <a:buChar char="•"/>
            </a:pPr>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Using 5-fold cross validation to confirm that there is no over-fitting in our model</a:t>
            </a:r>
          </a:p>
          <a:p>
            <a:pPr marL="285750" indent="-285750">
              <a:lnSpc>
                <a:spcPct val="150000"/>
              </a:lnSpc>
              <a:buClr>
                <a:schemeClr val="accent3">
                  <a:lumMod val="40000"/>
                  <a:lumOff val="60000"/>
                </a:schemeClr>
              </a:buClr>
              <a:buFont typeface="Arial" panose="020B0604020202020204" pitchFamily="34" charset="0"/>
              <a:buChar char="•"/>
            </a:pPr>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As you can see the deviation is very small, which means that there is probably no overfitting and the model is performing well.</a:t>
            </a:r>
            <a:endParaRPr lang="en-IL" dirty="0">
              <a:effectLst>
                <a:outerShdw blurRad="38100" dist="38100" dir="2700000" algn="tl">
                  <a:srgbClr val="000000">
                    <a:alpha val="43137"/>
                  </a:srgbClr>
                </a:outerShdw>
              </a:effectLst>
              <a:highlight>
                <a:srgbClr val="000000"/>
              </a:highlight>
              <a:latin typeface="Abadi Extra Light" panose="020B0204020104020204" pitchFamily="34" charset="0"/>
            </a:endParaRPr>
          </a:p>
        </p:txBody>
      </p:sp>
      <p:sp>
        <p:nvSpPr>
          <p:cNvPr id="6" name="תיבת טקסט 5">
            <a:extLst>
              <a:ext uri="{FF2B5EF4-FFF2-40B4-BE49-F238E27FC236}">
                <a16:creationId xmlns:a16="http://schemas.microsoft.com/office/drawing/2014/main" id="{67984B05-EAE3-C30B-CD3B-089506A2D654}"/>
              </a:ext>
            </a:extLst>
          </p:cNvPr>
          <p:cNvSpPr txBox="1"/>
          <p:nvPr/>
        </p:nvSpPr>
        <p:spPr>
          <a:xfrm>
            <a:off x="52693" y="908720"/>
            <a:ext cx="5248739" cy="1338956"/>
          </a:xfrm>
          <a:prstGeom prst="rect">
            <a:avLst/>
          </a:prstGeom>
          <a:noFill/>
        </p:spPr>
        <p:txBody>
          <a:bodyPr wrap="square" rtlCol="0">
            <a:spAutoFit/>
          </a:bodyPr>
          <a:lstStyle/>
          <a:p>
            <a:pPr>
              <a:lnSpc>
                <a:spcPct val="150000"/>
              </a:lnSpc>
            </a:pPr>
            <a:r>
              <a:rPr lang="en-US" sz="2000" b="1" dirty="0">
                <a:solidFill>
                  <a:srgbClr val="00B0F0"/>
                </a:solidFill>
                <a:effectLst>
                  <a:outerShdw blurRad="38100" dist="38100" dir="2700000" algn="tl">
                    <a:srgbClr val="000000">
                      <a:alpha val="43137"/>
                    </a:srgbClr>
                  </a:outerShdw>
                </a:effectLst>
                <a:latin typeface="Abadi Extra Light" panose="020B0204020104020204" pitchFamily="34" charset="0"/>
              </a:rPr>
              <a:t>Feature Importance</a:t>
            </a:r>
          </a:p>
          <a:p>
            <a:pPr marL="285750" indent="-285750">
              <a:lnSpc>
                <a:spcPct val="150000"/>
              </a:lnSpc>
              <a:buClr>
                <a:schemeClr val="accent3">
                  <a:lumMod val="40000"/>
                  <a:lumOff val="60000"/>
                </a:schemeClr>
              </a:buClr>
              <a:buFont typeface="Arial" panose="020B0604020202020204" pitchFamily="34" charset="0"/>
              <a:buChar char="•"/>
            </a:pPr>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Measuring the importance of each parameter in predicting a player’s chance at being a Hall of Famer</a:t>
            </a:r>
          </a:p>
        </p:txBody>
      </p:sp>
      <p:sp>
        <p:nvSpPr>
          <p:cNvPr id="8" name="מלבן 7">
            <a:extLst>
              <a:ext uri="{FF2B5EF4-FFF2-40B4-BE49-F238E27FC236}">
                <a16:creationId xmlns:a16="http://schemas.microsoft.com/office/drawing/2014/main" id="{64BF6E1B-EF5D-C90F-01FC-3F846218FF52}"/>
              </a:ext>
            </a:extLst>
          </p:cNvPr>
          <p:cNvSpPr/>
          <p:nvPr/>
        </p:nvSpPr>
        <p:spPr>
          <a:xfrm>
            <a:off x="85897" y="3222689"/>
            <a:ext cx="2769743" cy="2063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54169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408" y="200290"/>
            <a:ext cx="3024336" cy="1143000"/>
          </a:xfrm>
          <a:ln>
            <a:noFill/>
          </a:ln>
        </p:spPr>
        <p:txBody>
          <a:bodyPr vert="horz" lIns="91440" tIns="45720" rIns="91440" bIns="45720" rtlCol="0" anchor="b">
            <a:normAutofit/>
          </a:bodyPr>
          <a:lstStyle/>
          <a:p>
            <a:r>
              <a:rPr lang="en-US" sz="5400" dirty="0">
                <a:solidFill>
                  <a:srgbClr val="0070C0"/>
                </a:solidFill>
                <a:effectLst>
                  <a:outerShdw blurRad="38100" dist="38100" dir="2700000" algn="tl">
                    <a:srgbClr val="000000">
                      <a:alpha val="43137"/>
                    </a:srgbClr>
                  </a:outerShdw>
                </a:effectLst>
              </a:rPr>
              <a:t>Summary</a:t>
            </a:r>
            <a:endParaRPr lang="en-US" sz="3200" dirty="0">
              <a:solidFill>
                <a:srgbClr val="0070C0"/>
              </a:solidFill>
              <a:effectLst>
                <a:outerShdw blurRad="38100" dist="38100" dir="2700000" algn="tl">
                  <a:srgbClr val="000000">
                    <a:alpha val="43137"/>
                  </a:srgbClr>
                </a:outerShdw>
              </a:effectLst>
            </a:endParaRPr>
          </a:p>
        </p:txBody>
      </p:sp>
      <p:sp>
        <p:nvSpPr>
          <p:cNvPr id="4" name="תיבת טקסט 3">
            <a:extLst>
              <a:ext uri="{FF2B5EF4-FFF2-40B4-BE49-F238E27FC236}">
                <a16:creationId xmlns:a16="http://schemas.microsoft.com/office/drawing/2014/main" id="{2BF9DA1F-A8F7-E841-50A4-1D1AA8EB3DC0}"/>
              </a:ext>
            </a:extLst>
          </p:cNvPr>
          <p:cNvSpPr txBox="1"/>
          <p:nvPr/>
        </p:nvSpPr>
        <p:spPr>
          <a:xfrm>
            <a:off x="1066800" y="1676401"/>
            <a:ext cx="4846320" cy="4343400"/>
          </a:xfrm>
          <a:prstGeom prst="rect">
            <a:avLst/>
          </a:prstGeom>
        </p:spPr>
        <p:txBody>
          <a:bodyPr vert="horz" lIns="91440" tIns="45720" rIns="91440" bIns="45720" rtlCol="0">
            <a:normAutofit/>
          </a:bodyPr>
          <a:lstStyle/>
          <a:p>
            <a:pPr>
              <a:lnSpc>
                <a:spcPct val="90000"/>
              </a:lnSpc>
              <a:spcAft>
                <a:spcPts val="600"/>
              </a:spcAft>
              <a:buClr>
                <a:schemeClr val="bg2">
                  <a:lumMod val="25000"/>
                  <a:lumOff val="75000"/>
                </a:schemeClr>
              </a:buClr>
              <a:buSzPct val="110000"/>
            </a:pPr>
            <a:endParaRPr lang="en-US" sz="2400" dirty="0"/>
          </a:p>
          <a:p>
            <a:pPr>
              <a:lnSpc>
                <a:spcPct val="90000"/>
              </a:lnSpc>
              <a:spcAft>
                <a:spcPts val="600"/>
              </a:spcAft>
              <a:buClr>
                <a:schemeClr val="bg2">
                  <a:lumMod val="25000"/>
                  <a:lumOff val="75000"/>
                </a:schemeClr>
              </a:buClr>
              <a:buSzPct val="110000"/>
            </a:pPr>
            <a:endParaRPr lang="en-US" sz="2400" dirty="0"/>
          </a:p>
        </p:txBody>
      </p:sp>
      <p:pic>
        <p:nvPicPr>
          <p:cNvPr id="3" name="מציין מיקום תוכן 7" descr="לוח עם מילוי מלא">
            <a:extLst>
              <a:ext uri="{FF2B5EF4-FFF2-40B4-BE49-F238E27FC236}">
                <a16:creationId xmlns:a16="http://schemas.microsoft.com/office/drawing/2014/main" id="{C4891CFC-14D1-1FF4-B4F8-B7239B984C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7848600" y="1772816"/>
            <a:ext cx="4343400" cy="4343400"/>
          </a:xfrm>
          <a:prstGeom prst="rect">
            <a:avLst/>
          </a:prstGeom>
        </p:spPr>
      </p:pic>
      <p:sp>
        <p:nvSpPr>
          <p:cNvPr id="12" name="תיבת טקסט 11">
            <a:extLst>
              <a:ext uri="{FF2B5EF4-FFF2-40B4-BE49-F238E27FC236}">
                <a16:creationId xmlns:a16="http://schemas.microsoft.com/office/drawing/2014/main" id="{DCCA28E8-38FA-126B-D9F9-7585D041B985}"/>
              </a:ext>
            </a:extLst>
          </p:cNvPr>
          <p:cNvSpPr txBox="1"/>
          <p:nvPr/>
        </p:nvSpPr>
        <p:spPr>
          <a:xfrm>
            <a:off x="7464152" y="1916832"/>
            <a:ext cx="4608512" cy="3528392"/>
          </a:xfrm>
          <a:prstGeom prst="rect">
            <a:avLst/>
          </a:prstGeom>
        </p:spPr>
        <p:txBody>
          <a:bodyPr vert="horz" lIns="91440" tIns="45720" rIns="91440" bIns="45720" rtlCol="0">
            <a:normAutofit/>
          </a:bodyPr>
          <a:lstStyle/>
          <a:p>
            <a:pPr>
              <a:lnSpc>
                <a:spcPct val="90000"/>
              </a:lnSpc>
              <a:spcBef>
                <a:spcPts val="1200"/>
              </a:spcBef>
              <a:spcAft>
                <a:spcPts val="600"/>
              </a:spcAft>
            </a:pPr>
            <a:endParaRPr lang="he-IL" sz="2800" kern="1200" dirty="0">
              <a:latin typeface="Abadi Extra Light" panose="020B0204020104020204" pitchFamily="34" charset="0"/>
            </a:endParaRPr>
          </a:p>
        </p:txBody>
      </p:sp>
      <p:sp>
        <p:nvSpPr>
          <p:cNvPr id="5" name="תיבת טקסט 4">
            <a:extLst>
              <a:ext uri="{FF2B5EF4-FFF2-40B4-BE49-F238E27FC236}">
                <a16:creationId xmlns:a16="http://schemas.microsoft.com/office/drawing/2014/main" id="{ED0BB1CE-FAA9-4039-2C04-36B4AF54B4C9}"/>
              </a:ext>
            </a:extLst>
          </p:cNvPr>
          <p:cNvSpPr txBox="1"/>
          <p:nvPr/>
        </p:nvSpPr>
        <p:spPr>
          <a:xfrm>
            <a:off x="623392" y="1916832"/>
            <a:ext cx="7560840" cy="4524315"/>
          </a:xfrm>
          <a:prstGeom prst="rect">
            <a:avLst/>
          </a:prstGeom>
          <a:noFill/>
        </p:spPr>
        <p:txBody>
          <a:bodyPr wrap="square" rtlCol="0">
            <a:spAutoFit/>
          </a:bodyPr>
          <a:lstStyle/>
          <a:p>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Our research question was: Can we find out if an NBA player will be selected for the Hall of Fame list?</a:t>
            </a:r>
          </a:p>
          <a:p>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During our project we:</a:t>
            </a:r>
          </a:p>
          <a:p>
            <a:pPr marL="285750" indent="-285750">
              <a:buClr>
                <a:schemeClr val="accent3">
                  <a:lumMod val="40000"/>
                  <a:lumOff val="60000"/>
                </a:schemeClr>
              </a:buClr>
              <a:buFont typeface="Arial" panose="020B0604020202020204" pitchFamily="34" charset="0"/>
              <a:buChar char="•"/>
            </a:pPr>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Collected data about all the players that ever played in the NBA</a:t>
            </a:r>
          </a:p>
          <a:p>
            <a:pPr marL="285750" indent="-285750">
              <a:buClr>
                <a:schemeClr val="accent3">
                  <a:lumMod val="40000"/>
                  <a:lumOff val="60000"/>
                </a:schemeClr>
              </a:buClr>
              <a:buFont typeface="Arial" panose="020B0604020202020204" pitchFamily="34" charset="0"/>
              <a:buChar char="•"/>
            </a:pPr>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Refined the data </a:t>
            </a:r>
          </a:p>
          <a:p>
            <a:pPr marL="285750" indent="-285750">
              <a:buClr>
                <a:schemeClr val="accent3">
                  <a:lumMod val="40000"/>
                  <a:lumOff val="60000"/>
                </a:schemeClr>
              </a:buClr>
              <a:buFont typeface="Arial" panose="020B0604020202020204" pitchFamily="34" charset="0"/>
              <a:buChar char="•"/>
            </a:pPr>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Trained the machine using decision tree algorithm, and got a very good results</a:t>
            </a:r>
          </a:p>
          <a:p>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After doing all the above, we can conclude that it is indeed possible to predict whether a player will be selected to the Hall of Fame list. </a:t>
            </a:r>
          </a:p>
          <a:p>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To do so, we need a few key parameters: “High Score”, “Total Points”, “Points”, “Draft Year”, “Birthdate”, “Total Awards”.</a:t>
            </a:r>
          </a:p>
          <a:p>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Out of all the parameters, “Total Awards” has the greatest impact on the model’s predictions.</a:t>
            </a:r>
          </a:p>
          <a:p>
            <a:endParaRPr lang="en-US" dirty="0">
              <a:effectLst>
                <a:outerShdw blurRad="38100" dist="38100" dir="2700000" algn="tl">
                  <a:srgbClr val="000000">
                    <a:alpha val="43137"/>
                  </a:srgbClr>
                </a:outerShdw>
              </a:effectLst>
              <a:highlight>
                <a:srgbClr val="000000"/>
              </a:highlight>
              <a:latin typeface="Abadi Extra Light" panose="020B0204020104020204" pitchFamily="34" charset="0"/>
            </a:endParaRPr>
          </a:p>
          <a:p>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In conclusion, for NBA players aiming to secure a place in the Hall of Fame, a key factor to focus on is accumulating a strong record of awards, such as All-NBA selections, MVP titles, and All-Star appearances.</a:t>
            </a:r>
          </a:p>
        </p:txBody>
      </p:sp>
    </p:spTree>
    <p:extLst>
      <p:ext uri="{BB962C8B-B14F-4D97-AF65-F5344CB8AC3E}">
        <p14:creationId xmlns:p14="http://schemas.microsoft.com/office/powerpoint/2010/main" val="75138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689C233D-C249-4C56-FB5E-B97C397327BE}"/>
              </a:ext>
            </a:extLst>
          </p:cNvPr>
          <p:cNvSpPr txBox="1"/>
          <p:nvPr/>
        </p:nvSpPr>
        <p:spPr>
          <a:xfrm>
            <a:off x="509700" y="188640"/>
            <a:ext cx="10657184" cy="646331"/>
          </a:xfrm>
          <a:prstGeom prst="rect">
            <a:avLst/>
          </a:prstGeom>
          <a:noFill/>
        </p:spPr>
        <p:txBody>
          <a:bodyPr wrap="square" rtlCol="0">
            <a:spAutoFit/>
          </a:bodyPr>
          <a:lstStyle/>
          <a:p>
            <a:pPr algn="ctr"/>
            <a:r>
              <a:rPr lang="en-US" sz="3600" cap="none" spc="0" dirty="0">
                <a:ln w="0"/>
                <a:effectLst>
                  <a:outerShdw blurRad="38100" dist="25400" dir="5400000" algn="ctr" rotWithShape="0">
                    <a:srgbClr val="6E747A">
                      <a:alpha val="43000"/>
                    </a:srgbClr>
                  </a:outerShdw>
                </a:effectLst>
              </a:rPr>
              <a:t>Total Points – </a:t>
            </a:r>
            <a:r>
              <a:rPr lang="en-US" sz="3600" b="1" cap="none" spc="0" dirty="0">
                <a:ln w="0"/>
                <a:solidFill>
                  <a:schemeClr val="accent3">
                    <a:lumMod val="60000"/>
                    <a:lumOff val="40000"/>
                  </a:schemeClr>
                </a:solidFill>
                <a:effectLst>
                  <a:outerShdw blurRad="38100" dist="25400" dir="5400000" algn="ctr" rotWithShape="0">
                    <a:srgbClr val="6E747A">
                      <a:alpha val="43000"/>
                    </a:srgbClr>
                  </a:outerShdw>
                </a:effectLst>
              </a:rPr>
              <a:t>HOF</a:t>
            </a:r>
            <a:r>
              <a:rPr lang="en-US" sz="3600" cap="none" spc="0" dirty="0">
                <a:ln w="0"/>
                <a:effectLst>
                  <a:outerShdw blurRad="38100" dist="25400" dir="5400000" algn="ctr" rotWithShape="0">
                    <a:srgbClr val="6E747A">
                      <a:alpha val="43000"/>
                    </a:srgbClr>
                  </a:outerShdw>
                </a:effectLst>
              </a:rPr>
              <a:t> vs </a:t>
            </a:r>
            <a:r>
              <a:rPr lang="en-US" sz="3600" b="1" cap="none" spc="0" dirty="0">
                <a:ln w="0"/>
                <a:solidFill>
                  <a:srgbClr val="0070C0"/>
                </a:solidFill>
                <a:effectLst>
                  <a:outerShdw blurRad="38100" dist="25400" dir="5400000" algn="ctr" rotWithShape="0">
                    <a:srgbClr val="6E747A">
                      <a:alpha val="43000"/>
                    </a:srgbClr>
                  </a:outerShdw>
                </a:effectLst>
              </a:rPr>
              <a:t>non HOF</a:t>
            </a:r>
            <a:endParaRPr lang="he-IL" sz="3600" b="1" cap="none" spc="0" dirty="0">
              <a:ln w="0"/>
              <a:solidFill>
                <a:srgbClr val="0070C0"/>
              </a:solidFill>
              <a:effectLst>
                <a:outerShdw blurRad="38100" dist="25400" dir="5400000" algn="ctr" rotWithShape="0">
                  <a:srgbClr val="6E747A">
                    <a:alpha val="43000"/>
                  </a:srgbClr>
                </a:outerShdw>
              </a:effectLst>
            </a:endParaRPr>
          </a:p>
        </p:txBody>
      </p:sp>
      <p:sp>
        <p:nvSpPr>
          <p:cNvPr id="7" name="תיבת טקסט 6">
            <a:extLst>
              <a:ext uri="{FF2B5EF4-FFF2-40B4-BE49-F238E27FC236}">
                <a16:creationId xmlns:a16="http://schemas.microsoft.com/office/drawing/2014/main" id="{54A89A1C-0273-9C2A-B508-EB1B641BEDF5}"/>
              </a:ext>
            </a:extLst>
          </p:cNvPr>
          <p:cNvSpPr txBox="1"/>
          <p:nvPr/>
        </p:nvSpPr>
        <p:spPr>
          <a:xfrm>
            <a:off x="1422576" y="1340768"/>
            <a:ext cx="10770876" cy="369332"/>
          </a:xfrm>
          <a:prstGeom prst="rect">
            <a:avLst/>
          </a:prstGeom>
          <a:noFill/>
        </p:spPr>
        <p:txBody>
          <a:bodyPr wrap="square" rtlCol="0">
            <a:spAutoFit/>
          </a:bodyPr>
          <a:lstStyle/>
          <a:p>
            <a:pPr marL="285750" indent="-285750">
              <a:buClr>
                <a:schemeClr val="accent3">
                  <a:lumMod val="40000"/>
                  <a:lumOff val="60000"/>
                </a:schemeClr>
              </a:buClr>
              <a:buFont typeface="Arial" panose="020B0604020202020204" pitchFamily="34" charset="0"/>
              <a:buChar char="•"/>
            </a:pPr>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A different way to view the significant difference between Hall of Famers and non Hall of Famers</a:t>
            </a:r>
          </a:p>
        </p:txBody>
      </p:sp>
      <p:pic>
        <p:nvPicPr>
          <p:cNvPr id="5122" name="Picture 2">
            <a:extLst>
              <a:ext uri="{FF2B5EF4-FFF2-40B4-BE49-F238E27FC236}">
                <a16:creationId xmlns:a16="http://schemas.microsoft.com/office/drawing/2014/main" id="{5FB2C6F6-9079-0766-6904-4DC72DF82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069" y="1872208"/>
            <a:ext cx="6221862" cy="4797152"/>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97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76" y="304800"/>
            <a:ext cx="10058400" cy="1143000"/>
          </a:xfrm>
          <a:ln>
            <a:noFill/>
          </a:ln>
        </p:spPr>
        <p:txBody>
          <a:bodyPr vert="horz" lIns="91440" tIns="45720" rIns="91440" bIns="45720" rtlCol="0" anchor="b">
            <a:normAutofit/>
          </a:bodyPr>
          <a:lstStyle/>
          <a:p>
            <a:r>
              <a:rPr lang="en-US" sz="5400" dirty="0">
                <a:ln w="0"/>
                <a:solidFill>
                  <a:srgbClr val="0070C0"/>
                </a:solidFill>
                <a:effectLst>
                  <a:outerShdw blurRad="38100" dist="25400" dir="5400000" algn="ctr" rotWithShape="0">
                    <a:srgbClr val="6E747A">
                      <a:alpha val="43000"/>
                    </a:srgbClr>
                  </a:outerShdw>
                </a:effectLst>
              </a:rPr>
              <a:t>Research Question:</a:t>
            </a:r>
          </a:p>
        </p:txBody>
      </p:sp>
      <p:sp>
        <p:nvSpPr>
          <p:cNvPr id="3" name="תיבת טקסט 2">
            <a:extLst>
              <a:ext uri="{FF2B5EF4-FFF2-40B4-BE49-F238E27FC236}">
                <a16:creationId xmlns:a16="http://schemas.microsoft.com/office/drawing/2014/main" id="{80CF5D1E-5118-4976-6A1C-1C26CFD624C2}"/>
              </a:ext>
            </a:extLst>
          </p:cNvPr>
          <p:cNvSpPr txBox="1"/>
          <p:nvPr/>
        </p:nvSpPr>
        <p:spPr>
          <a:xfrm>
            <a:off x="479376" y="1589911"/>
            <a:ext cx="11640616" cy="2808312"/>
          </a:xfrm>
          <a:prstGeom prst="rect">
            <a:avLst/>
          </a:prstGeom>
        </p:spPr>
        <p:txBody>
          <a:bodyPr vert="horz" lIns="91440" tIns="45720" rIns="91440" bIns="45720" rtlCol="0">
            <a:normAutofit/>
          </a:bodyPr>
          <a:lstStyle/>
          <a:p>
            <a:pPr>
              <a:lnSpc>
                <a:spcPct val="150000"/>
              </a:lnSpc>
              <a:spcAft>
                <a:spcPts val="600"/>
              </a:spcAft>
            </a:pPr>
            <a:r>
              <a:rPr lang="en-US" sz="4000" dirty="0">
                <a:effectLst>
                  <a:outerShdw blurRad="38100" dist="38100" dir="2700000" algn="tl">
                    <a:srgbClr val="000000">
                      <a:alpha val="43137"/>
                    </a:srgbClr>
                  </a:outerShdw>
                </a:effectLst>
                <a:highlight>
                  <a:srgbClr val="000000"/>
                </a:highlight>
                <a:latin typeface="Abadi Extra Light" panose="020B0204020104020204" pitchFamily="34" charset="0"/>
              </a:rPr>
              <a:t>Can we find out if an NBA player will be selected for the Hall of Fame list based on various characteristics (e.g. – points, assists, etc..)?</a:t>
            </a:r>
            <a:endParaRPr lang="en-IL" sz="4000" dirty="0">
              <a:effectLst>
                <a:outerShdw blurRad="38100" dist="38100" dir="2700000" algn="tl">
                  <a:srgbClr val="000000">
                    <a:alpha val="43137"/>
                  </a:srgbClr>
                </a:outerShdw>
              </a:effectLst>
              <a:highlight>
                <a:srgbClr val="000000"/>
              </a:highlight>
              <a:latin typeface="Abadi Extra Light" panose="020B0204020104020204" pitchFamily="34" charset="0"/>
            </a:endParaRPr>
          </a:p>
        </p:txBody>
      </p:sp>
      <p:pic>
        <p:nvPicPr>
          <p:cNvPr id="9" name="מציין מיקום תוכן 8" descr="מחקר עם מילוי מלא">
            <a:extLst>
              <a:ext uri="{FF2B5EF4-FFF2-40B4-BE49-F238E27FC236}">
                <a16:creationId xmlns:a16="http://schemas.microsoft.com/office/drawing/2014/main" id="{206EC73D-3491-668E-5E26-2AB67D4E4257}"/>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8832304" y="3717032"/>
            <a:ext cx="2689267" cy="2689267"/>
          </a:xfrm>
        </p:spPr>
      </p:pic>
    </p:spTree>
    <p:extLst>
      <p:ext uri="{BB962C8B-B14F-4D97-AF65-F5344CB8AC3E}">
        <p14:creationId xmlns:p14="http://schemas.microsoft.com/office/powerpoint/2010/main" val="290508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36" y="260648"/>
            <a:ext cx="3090744" cy="1143000"/>
          </a:xfrm>
        </p:spPr>
        <p:txBody>
          <a:bodyPr/>
          <a:lstStyle/>
          <a:p>
            <a:r>
              <a:rPr lang="en-US" dirty="0">
                <a:solidFill>
                  <a:srgbClr val="0070C0"/>
                </a:solidFill>
              </a:rPr>
              <a:t>Data Collection</a:t>
            </a:r>
          </a:p>
        </p:txBody>
      </p:sp>
      <p:sp>
        <p:nvSpPr>
          <p:cNvPr id="3" name="Content Placeholder 2"/>
          <p:cNvSpPr>
            <a:spLocks noGrp="1"/>
          </p:cNvSpPr>
          <p:nvPr>
            <p:ph sz="half" idx="1"/>
          </p:nvPr>
        </p:nvSpPr>
        <p:spPr>
          <a:xfrm>
            <a:off x="130294" y="1844824"/>
            <a:ext cx="4846320" cy="4343400"/>
          </a:xfrm>
        </p:spPr>
        <p:txBody>
          <a:bodyPr/>
          <a:lstStyle/>
          <a:p>
            <a:pPr>
              <a:buClr>
                <a:schemeClr val="accent3">
                  <a:lumMod val="40000"/>
                  <a:lumOff val="60000"/>
                </a:schemeClr>
              </a:buClr>
              <a:buSzPct val="110000"/>
              <a:buFont typeface="Wingdings" panose="05000000000000000000" pitchFamily="2" charset="2"/>
              <a:buChar char="v"/>
            </a:pPr>
            <a:r>
              <a:rPr lang="en-US" b="1" dirty="0">
                <a:effectLst>
                  <a:outerShdw blurRad="38100" dist="38100" dir="2700000" algn="tl">
                    <a:srgbClr val="000000">
                      <a:alpha val="43137"/>
                    </a:srgbClr>
                  </a:outerShdw>
                </a:effectLst>
                <a:latin typeface="Abadi Extra Light" panose="020B0204020104020204" pitchFamily="34" charset="0"/>
              </a:rPr>
              <a:t> </a:t>
            </a:r>
            <a:r>
              <a:rPr lang="en-US" b="1" dirty="0">
                <a:effectLst>
                  <a:outerShdw blurRad="38100" dist="38100" dir="2700000" algn="tl">
                    <a:srgbClr val="000000">
                      <a:alpha val="43137"/>
                    </a:srgbClr>
                  </a:outerShdw>
                </a:effectLst>
                <a:highlight>
                  <a:srgbClr val="000000"/>
                </a:highlight>
                <a:latin typeface="Abadi Extra Light" panose="020B0204020104020204" pitchFamily="34" charset="0"/>
              </a:rPr>
              <a:t>Source:  </a:t>
            </a:r>
            <a:r>
              <a:rPr lang="en-US" dirty="0">
                <a:solidFill>
                  <a:schemeClr val="bg2">
                    <a:lumMod val="25000"/>
                    <a:lumOff val="75000"/>
                  </a:schemeClr>
                </a:solidFill>
                <a:effectLst>
                  <a:outerShdw blurRad="38100" dist="38100" dir="2700000" algn="tl">
                    <a:srgbClr val="000000">
                      <a:alpha val="43137"/>
                    </a:srgbClr>
                  </a:outerShdw>
                </a:effectLst>
                <a:highlight>
                  <a:srgbClr val="000000"/>
                </a:highlight>
                <a:latin typeface="Abadi Extra Light" panose="020B0204020104020204" pitchFamily="34" charset="0"/>
                <a:hlinkClick r:id="rId2">
                  <a:extLst>
                    <a:ext uri="{A12FA001-AC4F-418D-AE19-62706E023703}">
                      <ahyp:hlinkClr xmlns:ahyp="http://schemas.microsoft.com/office/drawing/2018/hyperlinkcolor" val="tx"/>
                    </a:ext>
                  </a:extLst>
                </a:hlinkClick>
              </a:rPr>
              <a:t>www.nba.com/players</a:t>
            </a:r>
            <a:endParaRPr lang="en-US" dirty="0">
              <a:solidFill>
                <a:schemeClr val="bg2">
                  <a:lumMod val="25000"/>
                  <a:lumOff val="75000"/>
                </a:schemeClr>
              </a:solidFill>
              <a:effectLst>
                <a:outerShdw blurRad="38100" dist="38100" dir="2700000" algn="tl">
                  <a:srgbClr val="000000">
                    <a:alpha val="43137"/>
                  </a:srgbClr>
                </a:outerShdw>
              </a:effectLst>
              <a:highlight>
                <a:srgbClr val="000000"/>
              </a:highlight>
              <a:latin typeface="Abadi Extra Light" panose="020B0204020104020204" pitchFamily="34" charset="0"/>
            </a:endParaRPr>
          </a:p>
          <a:p>
            <a:pPr>
              <a:buClr>
                <a:schemeClr val="accent3">
                  <a:lumMod val="40000"/>
                  <a:lumOff val="60000"/>
                </a:schemeClr>
              </a:buClr>
              <a:buSzPct val="110000"/>
              <a:buFont typeface="Wingdings" panose="05000000000000000000" pitchFamily="2" charset="2"/>
              <a:buChar char="v"/>
            </a:pPr>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 Found that we needed to use the    ‘Show Historic’ button and click on     ‘All’ to show all players.</a:t>
            </a:r>
          </a:p>
          <a:p>
            <a:pPr>
              <a:buClr>
                <a:schemeClr val="accent3">
                  <a:lumMod val="40000"/>
                  <a:lumOff val="60000"/>
                </a:schemeClr>
              </a:buClr>
              <a:buSzPct val="110000"/>
              <a:buFont typeface="Wingdings" panose="05000000000000000000" pitchFamily="2" charset="2"/>
              <a:buChar char="v"/>
            </a:pPr>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 Used Selenium to do so. Extracted all the NBA players’ links to their data with their names to a CSV file using pandas.</a:t>
            </a:r>
          </a:p>
        </p:txBody>
      </p:sp>
      <p:pic>
        <p:nvPicPr>
          <p:cNvPr id="1026" name="Picture 2">
            <a:extLst>
              <a:ext uri="{FF2B5EF4-FFF2-40B4-BE49-F238E27FC236}">
                <a16:creationId xmlns:a16="http://schemas.microsoft.com/office/drawing/2014/main" id="{77A9BE30-BE8E-B303-A869-9842384E8B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7888" y="696466"/>
            <a:ext cx="6973818" cy="2346401"/>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0820B7C2-2C39-39EA-8EA6-769C5F089CC3}"/>
              </a:ext>
            </a:extLst>
          </p:cNvPr>
          <p:cNvSpPr txBox="1">
            <a:spLocks/>
          </p:cNvSpPr>
          <p:nvPr/>
        </p:nvSpPr>
        <p:spPr>
          <a:xfrm>
            <a:off x="7470076" y="36214"/>
            <a:ext cx="2545979" cy="653877"/>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400" b="1" dirty="0">
                <a:effectLst>
                  <a:outerShdw blurRad="38100" dist="38100" dir="2700000" algn="tl">
                    <a:srgbClr val="000000">
                      <a:alpha val="43137"/>
                    </a:srgbClr>
                  </a:outerShdw>
                </a:effectLst>
                <a:latin typeface="Abadi Extra Light" panose="020B0204020104020204" pitchFamily="34" charset="0"/>
              </a:rPr>
              <a:t>Data Source Example</a:t>
            </a:r>
          </a:p>
        </p:txBody>
      </p:sp>
      <p:pic>
        <p:nvPicPr>
          <p:cNvPr id="1030" name="Picture 6">
            <a:extLst>
              <a:ext uri="{FF2B5EF4-FFF2-40B4-BE49-F238E27FC236}">
                <a16:creationId xmlns:a16="http://schemas.microsoft.com/office/drawing/2014/main" id="{7674561E-D88E-4DD5-4C10-D4A281B72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7888" y="3824114"/>
            <a:ext cx="6973818" cy="2048465"/>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3488003F-FE9A-1168-5946-F37BC872D850}"/>
              </a:ext>
            </a:extLst>
          </p:cNvPr>
          <p:cNvSpPr txBox="1">
            <a:spLocks/>
          </p:cNvSpPr>
          <p:nvPr/>
        </p:nvSpPr>
        <p:spPr>
          <a:xfrm>
            <a:off x="7614091" y="3161257"/>
            <a:ext cx="2257948" cy="653877"/>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400" b="1" dirty="0">
                <a:effectLst>
                  <a:outerShdw blurRad="38100" dist="38100" dir="2700000" algn="tl">
                    <a:srgbClr val="000000">
                      <a:alpha val="43137"/>
                    </a:srgbClr>
                  </a:outerShdw>
                </a:effectLst>
                <a:latin typeface="Abadi Extra Light" panose="020B0204020104020204" pitchFamily="34" charset="0"/>
              </a:rPr>
              <a:t>CSV Data Example</a:t>
            </a:r>
          </a:p>
        </p:txBody>
      </p:sp>
      <mc:AlternateContent xmlns:mc="http://schemas.openxmlformats.org/markup-compatibility/2006" xmlns:p14="http://schemas.microsoft.com/office/powerpoint/2010/main">
        <mc:Choice Requires="p14">
          <p:contentPart p14:bwMode="auto" r:id="rId5">
            <p14:nvContentPartPr>
              <p14:cNvPr id="12" name="דיו 11">
                <a:extLst>
                  <a:ext uri="{FF2B5EF4-FFF2-40B4-BE49-F238E27FC236}">
                    <a16:creationId xmlns:a16="http://schemas.microsoft.com/office/drawing/2014/main" id="{462CE2DD-EBCF-4685-0CFF-2B66A97F785D}"/>
                  </a:ext>
                </a:extLst>
              </p14:cNvPr>
              <p14:cNvContentPartPr/>
              <p14:nvPr/>
            </p14:nvContentPartPr>
            <p14:xfrm>
              <a:off x="9296025" y="1295010"/>
              <a:ext cx="685080" cy="360"/>
            </p14:xfrm>
          </p:contentPart>
        </mc:Choice>
        <mc:Fallback xmlns="">
          <p:pic>
            <p:nvPicPr>
              <p:cNvPr id="12" name="דיו 11">
                <a:extLst>
                  <a:ext uri="{FF2B5EF4-FFF2-40B4-BE49-F238E27FC236}">
                    <a16:creationId xmlns:a16="http://schemas.microsoft.com/office/drawing/2014/main" id="{462CE2DD-EBCF-4685-0CFF-2B66A97F785D}"/>
                  </a:ext>
                </a:extLst>
              </p:cNvPr>
              <p:cNvPicPr/>
              <p:nvPr/>
            </p:nvPicPr>
            <p:blipFill>
              <a:blip r:embed="rId6"/>
              <a:stretch>
                <a:fillRect/>
              </a:stretch>
            </p:blipFill>
            <p:spPr>
              <a:xfrm>
                <a:off x="9242385" y="1187370"/>
                <a:ext cx="792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דיו 13">
                <a:extLst>
                  <a:ext uri="{FF2B5EF4-FFF2-40B4-BE49-F238E27FC236}">
                    <a16:creationId xmlns:a16="http://schemas.microsoft.com/office/drawing/2014/main" id="{BC91E260-C655-079A-847E-6E3A8BA25132}"/>
                  </a:ext>
                </a:extLst>
              </p14:cNvPr>
              <p14:cNvContentPartPr/>
              <p14:nvPr/>
            </p14:nvContentPartPr>
            <p14:xfrm>
              <a:off x="10819905" y="1304010"/>
              <a:ext cx="523080" cy="10440"/>
            </p14:xfrm>
          </p:contentPart>
        </mc:Choice>
        <mc:Fallback xmlns="">
          <p:pic>
            <p:nvPicPr>
              <p:cNvPr id="14" name="דיו 13">
                <a:extLst>
                  <a:ext uri="{FF2B5EF4-FFF2-40B4-BE49-F238E27FC236}">
                    <a16:creationId xmlns:a16="http://schemas.microsoft.com/office/drawing/2014/main" id="{BC91E260-C655-079A-847E-6E3A8BA25132}"/>
                  </a:ext>
                </a:extLst>
              </p:cNvPr>
              <p:cNvPicPr/>
              <p:nvPr/>
            </p:nvPicPr>
            <p:blipFill>
              <a:blip r:embed="rId8"/>
              <a:stretch>
                <a:fillRect/>
              </a:stretch>
            </p:blipFill>
            <p:spPr>
              <a:xfrm>
                <a:off x="10766265" y="1196370"/>
                <a:ext cx="630720" cy="226080"/>
              </a:xfrm>
              <a:prstGeom prst="rect">
                <a:avLst/>
              </a:prstGeom>
            </p:spPr>
          </p:pic>
        </mc:Fallback>
      </mc:AlternateContent>
    </p:spTree>
    <p:extLst>
      <p:ext uri="{BB962C8B-B14F-4D97-AF65-F5344CB8AC3E}">
        <p14:creationId xmlns:p14="http://schemas.microsoft.com/office/powerpoint/2010/main" val="259839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5984" y="769335"/>
            <a:ext cx="4846320" cy="4343400"/>
          </a:xfrm>
        </p:spPr>
        <p:txBody>
          <a:bodyPr/>
          <a:lstStyle/>
          <a:p>
            <a:pPr>
              <a:buClr>
                <a:schemeClr val="accent3">
                  <a:lumMod val="40000"/>
                  <a:lumOff val="60000"/>
                </a:schemeClr>
              </a:buClr>
              <a:buSzPct val="110000"/>
              <a:buFont typeface="Wingdings" panose="05000000000000000000" pitchFamily="2" charset="2"/>
              <a:buChar char="v"/>
            </a:pPr>
            <a:r>
              <a:rPr lang="en-US" b="1" dirty="0">
                <a:effectLst>
                  <a:outerShdw blurRad="38100" dist="38100" dir="2700000" algn="tl">
                    <a:srgbClr val="000000">
                      <a:alpha val="43137"/>
                    </a:srgbClr>
                  </a:outerShdw>
                </a:effectLst>
                <a:latin typeface="Abadi Extra Light" panose="020B0204020104020204" pitchFamily="34" charset="0"/>
              </a:rPr>
              <a:t> </a:t>
            </a:r>
            <a:endParaRPr lang="en-US" dirty="0">
              <a:effectLst>
                <a:outerShdw blurRad="38100" dist="38100" dir="2700000" algn="tl">
                  <a:srgbClr val="000000">
                    <a:alpha val="43137"/>
                  </a:srgbClr>
                </a:outerShdw>
              </a:effectLst>
              <a:latin typeface="Abadi Extra Light" panose="020B0204020104020204" pitchFamily="34" charset="0"/>
            </a:endParaRPr>
          </a:p>
        </p:txBody>
      </p:sp>
      <p:sp>
        <p:nvSpPr>
          <p:cNvPr id="7" name="Title 1">
            <a:extLst>
              <a:ext uri="{FF2B5EF4-FFF2-40B4-BE49-F238E27FC236}">
                <a16:creationId xmlns:a16="http://schemas.microsoft.com/office/drawing/2014/main" id="{0820B7C2-2C39-39EA-8EA6-769C5F089CC3}"/>
              </a:ext>
            </a:extLst>
          </p:cNvPr>
          <p:cNvSpPr txBox="1">
            <a:spLocks/>
          </p:cNvSpPr>
          <p:nvPr/>
        </p:nvSpPr>
        <p:spPr>
          <a:xfrm>
            <a:off x="587572" y="391670"/>
            <a:ext cx="2952328" cy="7553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400" b="1" dirty="0">
                <a:effectLst>
                  <a:outerShdw blurRad="38100" dist="38100" dir="2700000" algn="tl">
                    <a:srgbClr val="000000">
                      <a:alpha val="43137"/>
                    </a:srgbClr>
                  </a:outerShdw>
                </a:effectLst>
                <a:highlight>
                  <a:srgbClr val="000000"/>
                </a:highlight>
                <a:latin typeface="Abadi Extra Light" panose="020B0204020104020204" pitchFamily="34" charset="0"/>
              </a:rPr>
              <a:t>Data Source Example</a:t>
            </a:r>
          </a:p>
        </p:txBody>
      </p:sp>
      <mc:AlternateContent xmlns:mc="http://schemas.openxmlformats.org/markup-compatibility/2006" xmlns:p14="http://schemas.microsoft.com/office/powerpoint/2010/main">
        <mc:Choice Requires="p14">
          <p:contentPart p14:bwMode="auto" r:id="rId2">
            <p14:nvContentPartPr>
              <p14:cNvPr id="12" name="דיו 11">
                <a:extLst>
                  <a:ext uri="{FF2B5EF4-FFF2-40B4-BE49-F238E27FC236}">
                    <a16:creationId xmlns:a16="http://schemas.microsoft.com/office/drawing/2014/main" id="{462CE2DD-EBCF-4685-0CFF-2B66A97F785D}"/>
                  </a:ext>
                </a:extLst>
              </p14:cNvPr>
              <p14:cNvContentPartPr/>
              <p14:nvPr/>
            </p14:nvContentPartPr>
            <p14:xfrm>
              <a:off x="9296025" y="1295010"/>
              <a:ext cx="685080" cy="360"/>
            </p14:xfrm>
          </p:contentPart>
        </mc:Choice>
        <mc:Fallback xmlns="">
          <p:pic>
            <p:nvPicPr>
              <p:cNvPr id="12" name="דיו 11">
                <a:extLst>
                  <a:ext uri="{FF2B5EF4-FFF2-40B4-BE49-F238E27FC236}">
                    <a16:creationId xmlns:a16="http://schemas.microsoft.com/office/drawing/2014/main" id="{462CE2DD-EBCF-4685-0CFF-2B66A97F785D}"/>
                  </a:ext>
                </a:extLst>
              </p:cNvPr>
              <p:cNvPicPr/>
              <p:nvPr/>
            </p:nvPicPr>
            <p:blipFill>
              <a:blip r:embed="rId3"/>
              <a:stretch>
                <a:fillRect/>
              </a:stretch>
            </p:blipFill>
            <p:spPr>
              <a:xfrm>
                <a:off x="9242025" y="1187010"/>
                <a:ext cx="792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דיו 13">
                <a:extLst>
                  <a:ext uri="{FF2B5EF4-FFF2-40B4-BE49-F238E27FC236}">
                    <a16:creationId xmlns:a16="http://schemas.microsoft.com/office/drawing/2014/main" id="{BC91E260-C655-079A-847E-6E3A8BA25132}"/>
                  </a:ext>
                </a:extLst>
              </p14:cNvPr>
              <p14:cNvContentPartPr/>
              <p14:nvPr/>
            </p14:nvContentPartPr>
            <p14:xfrm>
              <a:off x="10819905" y="1304010"/>
              <a:ext cx="523080" cy="10440"/>
            </p14:xfrm>
          </p:contentPart>
        </mc:Choice>
        <mc:Fallback xmlns="">
          <p:pic>
            <p:nvPicPr>
              <p:cNvPr id="14" name="דיו 13">
                <a:extLst>
                  <a:ext uri="{FF2B5EF4-FFF2-40B4-BE49-F238E27FC236}">
                    <a16:creationId xmlns:a16="http://schemas.microsoft.com/office/drawing/2014/main" id="{BC91E260-C655-079A-847E-6E3A8BA25132}"/>
                  </a:ext>
                </a:extLst>
              </p:cNvPr>
              <p:cNvPicPr/>
              <p:nvPr/>
            </p:nvPicPr>
            <p:blipFill>
              <a:blip r:embed="rId5"/>
              <a:stretch>
                <a:fillRect/>
              </a:stretch>
            </p:blipFill>
            <p:spPr>
              <a:xfrm>
                <a:off x="10765905" y="1196010"/>
                <a:ext cx="630720" cy="226080"/>
              </a:xfrm>
              <a:prstGeom prst="rect">
                <a:avLst/>
              </a:prstGeom>
            </p:spPr>
          </p:pic>
        </mc:Fallback>
      </mc:AlternateContent>
      <p:pic>
        <p:nvPicPr>
          <p:cNvPr id="2050" name="Picture 2">
            <a:extLst>
              <a:ext uri="{FF2B5EF4-FFF2-40B4-BE49-F238E27FC236}">
                <a16:creationId xmlns:a16="http://schemas.microsoft.com/office/drawing/2014/main" id="{65CABDEA-974B-CBC0-A21F-C7D55784DA4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4096" y="72979"/>
            <a:ext cx="7701137" cy="2636235"/>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C190C8B-9227-33AD-C601-0865C80678F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4095" y="3092369"/>
            <a:ext cx="7701138" cy="3680101"/>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1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5984" y="769335"/>
            <a:ext cx="4846320" cy="4343400"/>
          </a:xfrm>
        </p:spPr>
        <p:txBody>
          <a:bodyPr/>
          <a:lstStyle/>
          <a:p>
            <a:pPr>
              <a:buClr>
                <a:schemeClr val="accent3">
                  <a:lumMod val="40000"/>
                  <a:lumOff val="60000"/>
                </a:schemeClr>
              </a:buClr>
              <a:buSzPct val="110000"/>
              <a:buFont typeface="Wingdings" panose="05000000000000000000" pitchFamily="2" charset="2"/>
              <a:buChar char="v"/>
            </a:pPr>
            <a:r>
              <a:rPr lang="en-US" b="1" dirty="0">
                <a:effectLst>
                  <a:outerShdw blurRad="38100" dist="38100" dir="2700000" algn="tl">
                    <a:srgbClr val="000000">
                      <a:alpha val="43137"/>
                    </a:srgbClr>
                  </a:outerShdw>
                </a:effectLst>
                <a:latin typeface="Abadi Extra Light" panose="020B0204020104020204" pitchFamily="34" charset="0"/>
              </a:rPr>
              <a:t> </a:t>
            </a:r>
            <a:endParaRPr lang="en-US" dirty="0">
              <a:effectLst>
                <a:outerShdw blurRad="38100" dist="38100" dir="2700000" algn="tl">
                  <a:srgbClr val="000000">
                    <a:alpha val="43137"/>
                  </a:srgbClr>
                </a:outerShdw>
              </a:effectLst>
              <a:latin typeface="Abadi Extra Light" panose="020B0204020104020204" pitchFamily="34" charset="0"/>
            </a:endParaRPr>
          </a:p>
        </p:txBody>
      </p:sp>
      <p:sp>
        <p:nvSpPr>
          <p:cNvPr id="7" name="Title 1">
            <a:extLst>
              <a:ext uri="{FF2B5EF4-FFF2-40B4-BE49-F238E27FC236}">
                <a16:creationId xmlns:a16="http://schemas.microsoft.com/office/drawing/2014/main" id="{0820B7C2-2C39-39EA-8EA6-769C5F089CC3}"/>
              </a:ext>
            </a:extLst>
          </p:cNvPr>
          <p:cNvSpPr txBox="1">
            <a:spLocks/>
          </p:cNvSpPr>
          <p:nvPr/>
        </p:nvSpPr>
        <p:spPr>
          <a:xfrm>
            <a:off x="587572" y="391670"/>
            <a:ext cx="2952328" cy="7553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400" b="1" dirty="0">
                <a:effectLst>
                  <a:outerShdw blurRad="38100" dist="38100" dir="2700000" algn="tl">
                    <a:srgbClr val="000000">
                      <a:alpha val="43137"/>
                    </a:srgbClr>
                  </a:outerShdw>
                </a:effectLst>
                <a:highlight>
                  <a:srgbClr val="000000"/>
                </a:highlight>
                <a:latin typeface="Abadi Extra Light" panose="020B0204020104020204" pitchFamily="34" charset="0"/>
              </a:rPr>
              <a:t>Data Source Example</a:t>
            </a:r>
          </a:p>
        </p:txBody>
      </p:sp>
      <mc:AlternateContent xmlns:mc="http://schemas.openxmlformats.org/markup-compatibility/2006" xmlns:p14="http://schemas.microsoft.com/office/powerpoint/2010/main">
        <mc:Choice Requires="p14">
          <p:contentPart p14:bwMode="auto" r:id="rId2">
            <p14:nvContentPartPr>
              <p14:cNvPr id="12" name="דיו 11">
                <a:extLst>
                  <a:ext uri="{FF2B5EF4-FFF2-40B4-BE49-F238E27FC236}">
                    <a16:creationId xmlns:a16="http://schemas.microsoft.com/office/drawing/2014/main" id="{462CE2DD-EBCF-4685-0CFF-2B66A97F785D}"/>
                  </a:ext>
                </a:extLst>
              </p14:cNvPr>
              <p14:cNvContentPartPr/>
              <p14:nvPr/>
            </p14:nvContentPartPr>
            <p14:xfrm>
              <a:off x="9296025" y="1295010"/>
              <a:ext cx="685080" cy="360"/>
            </p14:xfrm>
          </p:contentPart>
        </mc:Choice>
        <mc:Fallback xmlns="">
          <p:pic>
            <p:nvPicPr>
              <p:cNvPr id="12" name="דיו 11">
                <a:extLst>
                  <a:ext uri="{FF2B5EF4-FFF2-40B4-BE49-F238E27FC236}">
                    <a16:creationId xmlns:a16="http://schemas.microsoft.com/office/drawing/2014/main" id="{462CE2DD-EBCF-4685-0CFF-2B66A97F785D}"/>
                  </a:ext>
                </a:extLst>
              </p:cNvPr>
              <p:cNvPicPr/>
              <p:nvPr/>
            </p:nvPicPr>
            <p:blipFill>
              <a:blip r:embed="rId3"/>
              <a:stretch>
                <a:fillRect/>
              </a:stretch>
            </p:blipFill>
            <p:spPr>
              <a:xfrm>
                <a:off x="9242025" y="1187010"/>
                <a:ext cx="792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דיו 13">
                <a:extLst>
                  <a:ext uri="{FF2B5EF4-FFF2-40B4-BE49-F238E27FC236}">
                    <a16:creationId xmlns:a16="http://schemas.microsoft.com/office/drawing/2014/main" id="{BC91E260-C655-079A-847E-6E3A8BA25132}"/>
                  </a:ext>
                </a:extLst>
              </p14:cNvPr>
              <p14:cNvContentPartPr/>
              <p14:nvPr/>
            </p14:nvContentPartPr>
            <p14:xfrm>
              <a:off x="10819905" y="1304010"/>
              <a:ext cx="523080" cy="10440"/>
            </p14:xfrm>
          </p:contentPart>
        </mc:Choice>
        <mc:Fallback xmlns="">
          <p:pic>
            <p:nvPicPr>
              <p:cNvPr id="14" name="דיו 13">
                <a:extLst>
                  <a:ext uri="{FF2B5EF4-FFF2-40B4-BE49-F238E27FC236}">
                    <a16:creationId xmlns:a16="http://schemas.microsoft.com/office/drawing/2014/main" id="{BC91E260-C655-079A-847E-6E3A8BA25132}"/>
                  </a:ext>
                </a:extLst>
              </p:cNvPr>
              <p:cNvPicPr/>
              <p:nvPr/>
            </p:nvPicPr>
            <p:blipFill>
              <a:blip r:embed="rId5"/>
              <a:stretch>
                <a:fillRect/>
              </a:stretch>
            </p:blipFill>
            <p:spPr>
              <a:xfrm>
                <a:off x="10765905" y="1196010"/>
                <a:ext cx="630720" cy="226080"/>
              </a:xfrm>
              <a:prstGeom prst="rect">
                <a:avLst/>
              </a:prstGeom>
            </p:spPr>
          </p:pic>
        </mc:Fallback>
      </mc:AlternateContent>
      <p:pic>
        <p:nvPicPr>
          <p:cNvPr id="3074" name="Picture 2">
            <a:extLst>
              <a:ext uri="{FF2B5EF4-FFF2-40B4-BE49-F238E27FC236}">
                <a16:creationId xmlns:a16="http://schemas.microsoft.com/office/drawing/2014/main" id="{B2CE6634-3477-02B3-543D-B704148CB6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8" r="6904"/>
          <a:stretch/>
        </p:blipFill>
        <p:spPr bwMode="auto">
          <a:xfrm>
            <a:off x="479376" y="1692115"/>
            <a:ext cx="11444298" cy="2042620"/>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20" name="דיו 19">
                <a:extLst>
                  <a:ext uri="{FF2B5EF4-FFF2-40B4-BE49-F238E27FC236}">
                    <a16:creationId xmlns:a16="http://schemas.microsoft.com/office/drawing/2014/main" id="{04F8996B-25D3-64E7-A1C4-FEE7AFA7C6C1}"/>
                  </a:ext>
                </a:extLst>
              </p14:cNvPr>
              <p14:cNvContentPartPr/>
              <p14:nvPr/>
            </p14:nvContentPartPr>
            <p14:xfrm>
              <a:off x="2418945" y="3625650"/>
              <a:ext cx="322920" cy="360"/>
            </p14:xfrm>
          </p:contentPart>
        </mc:Choice>
        <mc:Fallback xmlns="">
          <p:pic>
            <p:nvPicPr>
              <p:cNvPr id="20" name="דיו 19">
                <a:extLst>
                  <a:ext uri="{FF2B5EF4-FFF2-40B4-BE49-F238E27FC236}">
                    <a16:creationId xmlns:a16="http://schemas.microsoft.com/office/drawing/2014/main" id="{04F8996B-25D3-64E7-A1C4-FEE7AFA7C6C1}"/>
                  </a:ext>
                </a:extLst>
              </p:cNvPr>
              <p:cNvPicPr/>
              <p:nvPr/>
            </p:nvPicPr>
            <p:blipFill>
              <a:blip r:embed="rId8"/>
              <a:stretch>
                <a:fillRect/>
              </a:stretch>
            </p:blipFill>
            <p:spPr>
              <a:xfrm>
                <a:off x="2365305" y="3517650"/>
                <a:ext cx="430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דיו 20">
                <a:extLst>
                  <a:ext uri="{FF2B5EF4-FFF2-40B4-BE49-F238E27FC236}">
                    <a16:creationId xmlns:a16="http://schemas.microsoft.com/office/drawing/2014/main" id="{8FFB79A7-197B-3D4F-3254-49129DF9D096}"/>
                  </a:ext>
                </a:extLst>
              </p14:cNvPr>
              <p14:cNvContentPartPr/>
              <p14:nvPr/>
            </p14:nvContentPartPr>
            <p14:xfrm>
              <a:off x="3828705" y="3625650"/>
              <a:ext cx="408960" cy="360"/>
            </p14:xfrm>
          </p:contentPart>
        </mc:Choice>
        <mc:Fallback xmlns="">
          <p:pic>
            <p:nvPicPr>
              <p:cNvPr id="21" name="דיו 20">
                <a:extLst>
                  <a:ext uri="{FF2B5EF4-FFF2-40B4-BE49-F238E27FC236}">
                    <a16:creationId xmlns:a16="http://schemas.microsoft.com/office/drawing/2014/main" id="{8FFB79A7-197B-3D4F-3254-49129DF9D096}"/>
                  </a:ext>
                </a:extLst>
              </p:cNvPr>
              <p:cNvPicPr/>
              <p:nvPr/>
            </p:nvPicPr>
            <p:blipFill>
              <a:blip r:embed="rId10"/>
              <a:stretch>
                <a:fillRect/>
              </a:stretch>
            </p:blipFill>
            <p:spPr>
              <a:xfrm>
                <a:off x="3775065" y="3517650"/>
                <a:ext cx="516600" cy="216000"/>
              </a:xfrm>
              <a:prstGeom prst="rect">
                <a:avLst/>
              </a:prstGeom>
            </p:spPr>
          </p:pic>
        </mc:Fallback>
      </mc:AlternateContent>
    </p:spTree>
    <p:extLst>
      <p:ext uri="{BB962C8B-B14F-4D97-AF65-F5344CB8AC3E}">
        <p14:creationId xmlns:p14="http://schemas.microsoft.com/office/powerpoint/2010/main" val="389896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44" y="135855"/>
            <a:ext cx="3600400" cy="936105"/>
          </a:xfrm>
        </p:spPr>
        <p:txBody>
          <a:bodyPr/>
          <a:lstStyle/>
          <a:p>
            <a:r>
              <a:rPr lang="en-US" dirty="0">
                <a:solidFill>
                  <a:srgbClr val="0070C0"/>
                </a:solidFill>
              </a:rPr>
              <a:t>Crawling</a:t>
            </a:r>
          </a:p>
        </p:txBody>
      </p:sp>
      <p:pic>
        <p:nvPicPr>
          <p:cNvPr id="5124" name="Picture 4">
            <a:extLst>
              <a:ext uri="{FF2B5EF4-FFF2-40B4-BE49-F238E27FC236}">
                <a16:creationId xmlns:a16="http://schemas.microsoft.com/office/drawing/2014/main" id="{CA7ECB15-E773-972D-84BD-E64B1654ED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9936" y="432021"/>
            <a:ext cx="6467253" cy="2789003"/>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6" name="תיבת טקסט 5">
            <a:extLst>
              <a:ext uri="{FF2B5EF4-FFF2-40B4-BE49-F238E27FC236}">
                <a16:creationId xmlns:a16="http://schemas.microsoft.com/office/drawing/2014/main" id="{704468B6-AB31-6A6A-FE56-550EE015597E}"/>
              </a:ext>
            </a:extLst>
          </p:cNvPr>
          <p:cNvSpPr txBox="1"/>
          <p:nvPr/>
        </p:nvSpPr>
        <p:spPr>
          <a:xfrm>
            <a:off x="0" y="1340769"/>
            <a:ext cx="5231904" cy="5293757"/>
          </a:xfrm>
          <a:prstGeom prst="rect">
            <a:avLst/>
          </a:prstGeom>
          <a:noFill/>
        </p:spPr>
        <p:txBody>
          <a:bodyPr wrap="square">
            <a:spAutoFit/>
          </a:bodyPr>
          <a:lstStyle/>
          <a:p>
            <a:pPr>
              <a:buClr>
                <a:schemeClr val="accent3">
                  <a:lumMod val="40000"/>
                  <a:lumOff val="60000"/>
                </a:schemeClr>
              </a:buClr>
              <a:buSzPct val="110000"/>
              <a:buFont typeface="Wingdings" panose="05000000000000000000" pitchFamily="2" charset="2"/>
              <a:buChar char="v"/>
            </a:pPr>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 </a:t>
            </a:r>
            <a:r>
              <a:rPr lang="en-US" sz="2000" dirty="0">
                <a:effectLst>
                  <a:outerShdw blurRad="38100" dist="38100" dir="2700000" algn="tl">
                    <a:srgbClr val="000000">
                      <a:alpha val="43137"/>
                    </a:srgbClr>
                  </a:outerShdw>
                </a:effectLst>
                <a:highlight>
                  <a:srgbClr val="000000"/>
                </a:highlight>
                <a:latin typeface="Abadi Extra Light" panose="020B0204020104020204" pitchFamily="34" charset="0"/>
              </a:rPr>
              <a:t>Found that the page is dynamic (using JavaScript), so used Selenium to open the page and waited until all the necessary elements loaded. Returned the page source so we could use it with Beautiful Soup later.</a:t>
            </a:r>
          </a:p>
          <a:p>
            <a:pPr>
              <a:buClr>
                <a:schemeClr val="accent3">
                  <a:lumMod val="40000"/>
                  <a:lumOff val="60000"/>
                </a:schemeClr>
              </a:buClr>
              <a:buSzPct val="110000"/>
              <a:buFont typeface="Wingdings" panose="05000000000000000000" pitchFamily="2" charset="2"/>
              <a:buChar char="v"/>
            </a:pPr>
            <a:endParaRPr lang="en-US" sz="2000" dirty="0">
              <a:effectLst>
                <a:outerShdw blurRad="38100" dist="38100" dir="2700000" algn="tl">
                  <a:srgbClr val="000000">
                    <a:alpha val="43137"/>
                  </a:srgbClr>
                </a:outerShdw>
              </a:effectLst>
              <a:latin typeface="Abadi Extra Light" panose="020B0204020104020204" pitchFamily="34" charset="0"/>
            </a:endParaRPr>
          </a:p>
          <a:p>
            <a:pPr>
              <a:buClr>
                <a:schemeClr val="accent3">
                  <a:lumMod val="40000"/>
                  <a:lumOff val="60000"/>
                </a:schemeClr>
              </a:buClr>
              <a:buSzPct val="110000"/>
              <a:buFont typeface="Wingdings" panose="05000000000000000000" pitchFamily="2" charset="2"/>
              <a:buChar char="v"/>
            </a:pPr>
            <a:endParaRPr lang="en-US" sz="2000" dirty="0">
              <a:effectLst>
                <a:outerShdw blurRad="38100" dist="38100" dir="2700000" algn="tl">
                  <a:srgbClr val="000000">
                    <a:alpha val="43137"/>
                  </a:srgbClr>
                </a:outerShdw>
              </a:effectLst>
              <a:latin typeface="Abadi Extra Light" panose="020B0204020104020204" pitchFamily="34" charset="0"/>
            </a:endParaRPr>
          </a:p>
          <a:p>
            <a:pPr>
              <a:buClr>
                <a:schemeClr val="accent3">
                  <a:lumMod val="40000"/>
                  <a:lumOff val="60000"/>
                </a:schemeClr>
              </a:buClr>
              <a:buSzPct val="110000"/>
              <a:buFont typeface="Wingdings" panose="05000000000000000000" pitchFamily="2" charset="2"/>
              <a:buChar char="v"/>
            </a:pPr>
            <a:endParaRPr lang="en-US" sz="2000" dirty="0">
              <a:effectLst>
                <a:outerShdw blurRad="38100" dist="38100" dir="2700000" algn="tl">
                  <a:srgbClr val="000000">
                    <a:alpha val="43137"/>
                  </a:srgbClr>
                </a:outerShdw>
              </a:effectLst>
              <a:latin typeface="Abadi Extra Light" panose="020B0204020104020204" pitchFamily="34" charset="0"/>
            </a:endParaRPr>
          </a:p>
          <a:p>
            <a:pPr>
              <a:buClr>
                <a:schemeClr val="accent3">
                  <a:lumMod val="40000"/>
                  <a:lumOff val="60000"/>
                </a:schemeClr>
              </a:buClr>
              <a:buSzPct val="110000"/>
              <a:buFont typeface="Wingdings" panose="05000000000000000000" pitchFamily="2" charset="2"/>
              <a:buChar char="v"/>
            </a:pPr>
            <a:r>
              <a:rPr lang="en-US" sz="2000" dirty="0">
                <a:effectLst>
                  <a:outerShdw blurRad="38100" dist="38100" dir="2700000" algn="tl">
                    <a:srgbClr val="000000">
                      <a:alpha val="43137"/>
                    </a:srgbClr>
                  </a:outerShdw>
                </a:effectLst>
                <a:highlight>
                  <a:srgbClr val="000000"/>
                </a:highlight>
                <a:latin typeface="Abadi Extra Light" panose="020B0204020104020204" pitchFamily="34" charset="0"/>
              </a:rPr>
              <a:t> Found that sometimes there was an issue loading the page on the 1</a:t>
            </a:r>
            <a:r>
              <a:rPr lang="en-US" sz="2000" baseline="30000" dirty="0">
                <a:effectLst>
                  <a:outerShdw blurRad="38100" dist="38100" dir="2700000" algn="tl">
                    <a:srgbClr val="000000">
                      <a:alpha val="43137"/>
                    </a:srgbClr>
                  </a:outerShdw>
                </a:effectLst>
                <a:highlight>
                  <a:srgbClr val="000000"/>
                </a:highlight>
                <a:latin typeface="Abadi Extra Light" panose="020B0204020104020204" pitchFamily="34" charset="0"/>
              </a:rPr>
              <a:t>st</a:t>
            </a:r>
            <a:r>
              <a:rPr lang="en-US" sz="2000" dirty="0">
                <a:effectLst>
                  <a:outerShdw blurRad="38100" dist="38100" dir="2700000" algn="tl">
                    <a:srgbClr val="000000">
                      <a:alpha val="43137"/>
                    </a:srgbClr>
                  </a:outerShdw>
                </a:effectLst>
                <a:highlight>
                  <a:srgbClr val="000000"/>
                </a:highlight>
                <a:latin typeface="Abadi Extra Light" panose="020B0204020104020204" pitchFamily="34" charset="0"/>
              </a:rPr>
              <a:t> attempt (some data was missing, or the page just didn’t load at all) but it did load correctly after 2 or more attempts. Therefore, we allowed to attempt to load the page up to 5 times until it loaded correctly.</a:t>
            </a:r>
          </a:p>
          <a:p>
            <a:pPr>
              <a:buClr>
                <a:schemeClr val="accent3">
                  <a:lumMod val="40000"/>
                  <a:lumOff val="60000"/>
                </a:schemeClr>
              </a:buClr>
              <a:buSzPct val="110000"/>
              <a:buFont typeface="Wingdings" panose="05000000000000000000" pitchFamily="2" charset="2"/>
              <a:buChar char="v"/>
            </a:pPr>
            <a:endParaRPr lang="en-US" sz="2000" dirty="0">
              <a:effectLst>
                <a:outerShdw blurRad="38100" dist="38100" dir="2700000" algn="tl">
                  <a:srgbClr val="000000">
                    <a:alpha val="43137"/>
                  </a:srgbClr>
                </a:outerShdw>
              </a:effectLst>
              <a:latin typeface="Abadi Extra Light" panose="020B0204020104020204" pitchFamily="34" charset="0"/>
            </a:endParaRPr>
          </a:p>
          <a:p>
            <a:pPr>
              <a:buClr>
                <a:schemeClr val="accent3">
                  <a:lumMod val="40000"/>
                  <a:lumOff val="60000"/>
                </a:schemeClr>
              </a:buClr>
              <a:buSzPct val="110000"/>
              <a:buFont typeface="Wingdings" panose="05000000000000000000" pitchFamily="2" charset="2"/>
              <a:buChar char="v"/>
            </a:pPr>
            <a:endParaRPr lang="en-US" sz="2000" dirty="0">
              <a:effectLst>
                <a:outerShdw blurRad="38100" dist="38100" dir="2700000" algn="tl">
                  <a:srgbClr val="000000">
                    <a:alpha val="43137"/>
                  </a:srgbClr>
                </a:outerShdw>
              </a:effectLst>
              <a:latin typeface="Abadi Extra Light" panose="020B0204020104020204" pitchFamily="34" charset="0"/>
            </a:endParaRPr>
          </a:p>
          <a:p>
            <a:pPr>
              <a:buClr>
                <a:schemeClr val="accent3">
                  <a:lumMod val="40000"/>
                  <a:lumOff val="60000"/>
                </a:schemeClr>
              </a:buClr>
              <a:buSzPct val="110000"/>
              <a:buFont typeface="Wingdings" panose="05000000000000000000" pitchFamily="2" charset="2"/>
              <a:buChar char="v"/>
            </a:pPr>
            <a:endParaRPr lang="en-US" dirty="0">
              <a:effectLst>
                <a:outerShdw blurRad="38100" dist="38100" dir="2700000" algn="tl">
                  <a:srgbClr val="000000">
                    <a:alpha val="43137"/>
                  </a:srgbClr>
                </a:outerShdw>
              </a:effectLst>
              <a:latin typeface="Abadi Extra Light" panose="020B0204020104020204" pitchFamily="34" charset="0"/>
            </a:endParaRPr>
          </a:p>
        </p:txBody>
      </p:sp>
      <p:pic>
        <p:nvPicPr>
          <p:cNvPr id="5126" name="Picture 6">
            <a:extLst>
              <a:ext uri="{FF2B5EF4-FFF2-40B4-BE49-F238E27FC236}">
                <a16:creationId xmlns:a16="http://schemas.microsoft.com/office/drawing/2014/main" id="{4A66A040-D066-242B-B4A6-AA828DEC35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9936" y="3573015"/>
            <a:ext cx="6467253" cy="2848791"/>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7" name="דיו 6">
                <a:extLst>
                  <a:ext uri="{FF2B5EF4-FFF2-40B4-BE49-F238E27FC236}">
                    <a16:creationId xmlns:a16="http://schemas.microsoft.com/office/drawing/2014/main" id="{9FF504CF-BF9C-9682-5AE2-B2FA7BCD56E9}"/>
                  </a:ext>
                </a:extLst>
              </p14:cNvPr>
              <p14:cNvContentPartPr/>
              <p14:nvPr/>
            </p14:nvContentPartPr>
            <p14:xfrm>
              <a:off x="7219575" y="5347530"/>
              <a:ext cx="446760" cy="360"/>
            </p14:xfrm>
          </p:contentPart>
        </mc:Choice>
        <mc:Fallback xmlns="">
          <p:pic>
            <p:nvPicPr>
              <p:cNvPr id="7" name="דיו 6">
                <a:extLst>
                  <a:ext uri="{FF2B5EF4-FFF2-40B4-BE49-F238E27FC236}">
                    <a16:creationId xmlns:a16="http://schemas.microsoft.com/office/drawing/2014/main" id="{9FF504CF-BF9C-9682-5AE2-B2FA7BCD56E9}"/>
                  </a:ext>
                </a:extLst>
              </p:cNvPr>
              <p:cNvPicPr/>
              <p:nvPr/>
            </p:nvPicPr>
            <p:blipFill>
              <a:blip r:embed="rId5"/>
              <a:stretch>
                <a:fillRect/>
              </a:stretch>
            </p:blipFill>
            <p:spPr>
              <a:xfrm>
                <a:off x="7183935" y="5275890"/>
                <a:ext cx="518400" cy="144000"/>
              </a:xfrm>
              <a:prstGeom prst="rect">
                <a:avLst/>
              </a:prstGeom>
            </p:spPr>
          </p:pic>
        </mc:Fallback>
      </mc:AlternateContent>
    </p:spTree>
    <p:extLst>
      <p:ext uri="{BB962C8B-B14F-4D97-AF65-F5344CB8AC3E}">
        <p14:creationId xmlns:p14="http://schemas.microsoft.com/office/powerpoint/2010/main" val="299311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724" y="116632"/>
            <a:ext cx="4104456" cy="936105"/>
          </a:xfrm>
        </p:spPr>
        <p:txBody>
          <a:bodyPr/>
          <a:lstStyle/>
          <a:p>
            <a:r>
              <a:rPr lang="en-US" dirty="0">
                <a:solidFill>
                  <a:srgbClr val="0070C0"/>
                </a:solidFill>
                <a:latin typeface="Arial Rounded MT Bold" panose="020F0704030504030204" pitchFamily="34" charset="0"/>
              </a:rPr>
              <a:t>API Request</a:t>
            </a:r>
          </a:p>
        </p:txBody>
      </p:sp>
      <p:sp>
        <p:nvSpPr>
          <p:cNvPr id="6" name="תיבת טקסט 5">
            <a:extLst>
              <a:ext uri="{FF2B5EF4-FFF2-40B4-BE49-F238E27FC236}">
                <a16:creationId xmlns:a16="http://schemas.microsoft.com/office/drawing/2014/main" id="{704468B6-AB31-6A6A-FE56-550EE015597E}"/>
              </a:ext>
            </a:extLst>
          </p:cNvPr>
          <p:cNvSpPr txBox="1"/>
          <p:nvPr/>
        </p:nvSpPr>
        <p:spPr>
          <a:xfrm>
            <a:off x="119336" y="1468522"/>
            <a:ext cx="9361040" cy="1292662"/>
          </a:xfrm>
          <a:prstGeom prst="rect">
            <a:avLst/>
          </a:prstGeom>
          <a:noFill/>
        </p:spPr>
        <p:txBody>
          <a:bodyPr wrap="square">
            <a:spAutoFit/>
          </a:bodyPr>
          <a:lstStyle/>
          <a:p>
            <a:pPr>
              <a:buClr>
                <a:schemeClr val="accent3">
                  <a:lumMod val="40000"/>
                  <a:lumOff val="60000"/>
                </a:schemeClr>
              </a:buClr>
              <a:buSzPct val="110000"/>
              <a:buFont typeface="Wingdings" panose="05000000000000000000" pitchFamily="2" charset="2"/>
              <a:buChar char="v"/>
            </a:pPr>
            <a:r>
              <a:rPr lang="en-US" dirty="0">
                <a:effectLst>
                  <a:outerShdw blurRad="38100" dist="38100" dir="2700000" algn="tl">
                    <a:srgbClr val="000000">
                      <a:alpha val="43137"/>
                    </a:srgbClr>
                  </a:outerShdw>
                </a:effectLst>
                <a:highlight>
                  <a:srgbClr val="000000"/>
                </a:highlight>
                <a:latin typeface="Abadi Extra Light" panose="020B0204020104020204" pitchFamily="34" charset="0"/>
              </a:rPr>
              <a:t> </a:t>
            </a:r>
            <a:r>
              <a:rPr lang="en-US" sz="2000" dirty="0">
                <a:effectLst>
                  <a:outerShdw blurRad="38100" dist="38100" dir="2700000" algn="tl">
                    <a:srgbClr val="000000">
                      <a:alpha val="43137"/>
                    </a:srgbClr>
                  </a:outerShdw>
                </a:effectLst>
                <a:highlight>
                  <a:srgbClr val="000000"/>
                </a:highlight>
                <a:latin typeface="Abadi Extra Light" panose="020B0204020104020204" pitchFamily="34" charset="0"/>
              </a:rPr>
              <a:t>Found that there were positions only for active players on the NBA website (about 2%), so we used an API to get all the players’ positions.</a:t>
            </a:r>
          </a:p>
          <a:p>
            <a:pPr>
              <a:buClr>
                <a:schemeClr val="accent3">
                  <a:lumMod val="40000"/>
                  <a:lumOff val="60000"/>
                </a:schemeClr>
              </a:buClr>
              <a:buSzPct val="110000"/>
              <a:buFont typeface="Wingdings" panose="05000000000000000000" pitchFamily="2" charset="2"/>
              <a:buChar char="v"/>
            </a:pPr>
            <a:endParaRPr lang="en-US" sz="2000" dirty="0">
              <a:effectLst>
                <a:outerShdw blurRad="38100" dist="38100" dir="2700000" algn="tl">
                  <a:srgbClr val="000000">
                    <a:alpha val="43137"/>
                  </a:srgbClr>
                </a:outerShdw>
              </a:effectLst>
              <a:latin typeface="Abadi Extra Light" panose="020B0204020104020204" pitchFamily="34" charset="0"/>
            </a:endParaRPr>
          </a:p>
          <a:p>
            <a:pPr>
              <a:buClr>
                <a:schemeClr val="accent3">
                  <a:lumMod val="40000"/>
                  <a:lumOff val="60000"/>
                </a:schemeClr>
              </a:buClr>
              <a:buSzPct val="110000"/>
              <a:buFont typeface="Wingdings" panose="05000000000000000000" pitchFamily="2" charset="2"/>
              <a:buChar char="v"/>
            </a:pPr>
            <a:endParaRPr lang="en-US" dirty="0">
              <a:effectLst>
                <a:outerShdw blurRad="38100" dist="38100" dir="2700000" algn="tl">
                  <a:srgbClr val="000000">
                    <a:alpha val="43137"/>
                  </a:srgbClr>
                </a:outerShdw>
              </a:effectLst>
              <a:latin typeface="Abadi Extra Light" panose="020B0204020104020204" pitchFamily="34" charset="0"/>
            </a:endParaRPr>
          </a:p>
        </p:txBody>
      </p:sp>
      <mc:AlternateContent xmlns:mc="http://schemas.openxmlformats.org/markup-compatibility/2006" xmlns:p14="http://schemas.microsoft.com/office/powerpoint/2010/main">
        <mc:Choice Requires="p14">
          <p:contentPart p14:bwMode="auto" r:id="rId2">
            <p14:nvContentPartPr>
              <p14:cNvPr id="7" name="דיו 6">
                <a:extLst>
                  <a:ext uri="{FF2B5EF4-FFF2-40B4-BE49-F238E27FC236}">
                    <a16:creationId xmlns:a16="http://schemas.microsoft.com/office/drawing/2014/main" id="{9FF504CF-BF9C-9682-5AE2-B2FA7BCD56E9}"/>
                  </a:ext>
                </a:extLst>
              </p14:cNvPr>
              <p14:cNvContentPartPr/>
              <p14:nvPr/>
            </p14:nvContentPartPr>
            <p14:xfrm>
              <a:off x="7219575" y="5347530"/>
              <a:ext cx="446760" cy="360"/>
            </p14:xfrm>
          </p:contentPart>
        </mc:Choice>
        <mc:Fallback xmlns="">
          <p:pic>
            <p:nvPicPr>
              <p:cNvPr id="7" name="דיו 6">
                <a:extLst>
                  <a:ext uri="{FF2B5EF4-FFF2-40B4-BE49-F238E27FC236}">
                    <a16:creationId xmlns:a16="http://schemas.microsoft.com/office/drawing/2014/main" id="{9FF504CF-BF9C-9682-5AE2-B2FA7BCD56E9}"/>
                  </a:ext>
                </a:extLst>
              </p:cNvPr>
              <p:cNvPicPr/>
              <p:nvPr/>
            </p:nvPicPr>
            <p:blipFill>
              <a:blip r:embed="rId3"/>
              <a:stretch>
                <a:fillRect/>
              </a:stretch>
            </p:blipFill>
            <p:spPr>
              <a:xfrm>
                <a:off x="7183575" y="5275530"/>
                <a:ext cx="518400" cy="144000"/>
              </a:xfrm>
              <a:prstGeom prst="rect">
                <a:avLst/>
              </a:prstGeom>
            </p:spPr>
          </p:pic>
        </mc:Fallback>
      </mc:AlternateContent>
      <p:pic>
        <p:nvPicPr>
          <p:cNvPr id="6146" name="Picture 2">
            <a:extLst>
              <a:ext uri="{FF2B5EF4-FFF2-40B4-BE49-F238E27FC236}">
                <a16:creationId xmlns:a16="http://schemas.microsoft.com/office/drawing/2014/main" id="{F48C886A-9B33-4AB8-7DB2-707286E6E5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959"/>
          <a:stretch/>
        </p:blipFill>
        <p:spPr bwMode="auto">
          <a:xfrm>
            <a:off x="2023063" y="2727251"/>
            <a:ext cx="7457313" cy="2880320"/>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90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20B7C2-2C39-39EA-8EA6-769C5F089CC3}"/>
              </a:ext>
            </a:extLst>
          </p:cNvPr>
          <p:cNvSpPr txBox="1">
            <a:spLocks/>
          </p:cNvSpPr>
          <p:nvPr/>
        </p:nvSpPr>
        <p:spPr>
          <a:xfrm>
            <a:off x="2411587" y="-28836"/>
            <a:ext cx="6899972" cy="869542"/>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400" b="1" dirty="0">
                <a:solidFill>
                  <a:schemeClr val="bg2">
                    <a:lumMod val="25000"/>
                    <a:lumOff val="75000"/>
                  </a:schemeClr>
                </a:solidFill>
                <a:effectLst>
                  <a:outerShdw blurRad="38100" dist="38100" dir="2700000" algn="tl">
                    <a:srgbClr val="000000">
                      <a:alpha val="43137"/>
                    </a:srgbClr>
                  </a:outerShdw>
                </a:effectLst>
                <a:latin typeface="+mn-lt"/>
              </a:rPr>
              <a:t>The DataFrame (before cleaning)</a:t>
            </a:r>
          </a:p>
        </p:txBody>
      </p:sp>
      <mc:AlternateContent xmlns:mc="http://schemas.openxmlformats.org/markup-compatibility/2006" xmlns:p14="http://schemas.microsoft.com/office/powerpoint/2010/main">
        <mc:Choice Requires="p14">
          <p:contentPart p14:bwMode="auto" r:id="rId2">
            <p14:nvContentPartPr>
              <p14:cNvPr id="12" name="דיו 11">
                <a:extLst>
                  <a:ext uri="{FF2B5EF4-FFF2-40B4-BE49-F238E27FC236}">
                    <a16:creationId xmlns:a16="http://schemas.microsoft.com/office/drawing/2014/main" id="{462CE2DD-EBCF-4685-0CFF-2B66A97F785D}"/>
                  </a:ext>
                </a:extLst>
              </p14:cNvPr>
              <p14:cNvContentPartPr/>
              <p14:nvPr/>
            </p14:nvContentPartPr>
            <p14:xfrm>
              <a:off x="9296025" y="1295010"/>
              <a:ext cx="685080" cy="360"/>
            </p14:xfrm>
          </p:contentPart>
        </mc:Choice>
        <mc:Fallback xmlns="">
          <p:pic>
            <p:nvPicPr>
              <p:cNvPr id="12" name="דיו 11">
                <a:extLst>
                  <a:ext uri="{FF2B5EF4-FFF2-40B4-BE49-F238E27FC236}">
                    <a16:creationId xmlns:a16="http://schemas.microsoft.com/office/drawing/2014/main" id="{462CE2DD-EBCF-4685-0CFF-2B66A97F785D}"/>
                  </a:ext>
                </a:extLst>
              </p:cNvPr>
              <p:cNvPicPr/>
              <p:nvPr/>
            </p:nvPicPr>
            <p:blipFill>
              <a:blip r:embed="rId3"/>
              <a:stretch>
                <a:fillRect/>
              </a:stretch>
            </p:blipFill>
            <p:spPr>
              <a:xfrm>
                <a:off x="9242025" y="1187010"/>
                <a:ext cx="792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דיו 13">
                <a:extLst>
                  <a:ext uri="{FF2B5EF4-FFF2-40B4-BE49-F238E27FC236}">
                    <a16:creationId xmlns:a16="http://schemas.microsoft.com/office/drawing/2014/main" id="{BC91E260-C655-079A-847E-6E3A8BA25132}"/>
                  </a:ext>
                </a:extLst>
              </p14:cNvPr>
              <p14:cNvContentPartPr/>
              <p14:nvPr/>
            </p14:nvContentPartPr>
            <p14:xfrm>
              <a:off x="10819905" y="1304010"/>
              <a:ext cx="523080" cy="10440"/>
            </p14:xfrm>
          </p:contentPart>
        </mc:Choice>
        <mc:Fallback xmlns="">
          <p:pic>
            <p:nvPicPr>
              <p:cNvPr id="14" name="דיו 13">
                <a:extLst>
                  <a:ext uri="{FF2B5EF4-FFF2-40B4-BE49-F238E27FC236}">
                    <a16:creationId xmlns:a16="http://schemas.microsoft.com/office/drawing/2014/main" id="{BC91E260-C655-079A-847E-6E3A8BA25132}"/>
                  </a:ext>
                </a:extLst>
              </p:cNvPr>
              <p:cNvPicPr/>
              <p:nvPr/>
            </p:nvPicPr>
            <p:blipFill>
              <a:blip r:embed="rId5"/>
              <a:stretch>
                <a:fillRect/>
              </a:stretch>
            </p:blipFill>
            <p:spPr>
              <a:xfrm>
                <a:off x="10765905" y="1196010"/>
                <a:ext cx="6307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דיו 19">
                <a:extLst>
                  <a:ext uri="{FF2B5EF4-FFF2-40B4-BE49-F238E27FC236}">
                    <a16:creationId xmlns:a16="http://schemas.microsoft.com/office/drawing/2014/main" id="{04F8996B-25D3-64E7-A1C4-FEE7AFA7C6C1}"/>
                  </a:ext>
                </a:extLst>
              </p14:cNvPr>
              <p14:cNvContentPartPr/>
              <p14:nvPr/>
            </p14:nvContentPartPr>
            <p14:xfrm>
              <a:off x="2418945" y="3625650"/>
              <a:ext cx="322920" cy="360"/>
            </p14:xfrm>
          </p:contentPart>
        </mc:Choice>
        <mc:Fallback xmlns="">
          <p:pic>
            <p:nvPicPr>
              <p:cNvPr id="20" name="דיו 19">
                <a:extLst>
                  <a:ext uri="{FF2B5EF4-FFF2-40B4-BE49-F238E27FC236}">
                    <a16:creationId xmlns:a16="http://schemas.microsoft.com/office/drawing/2014/main" id="{04F8996B-25D3-64E7-A1C4-FEE7AFA7C6C1}"/>
                  </a:ext>
                </a:extLst>
              </p:cNvPr>
              <p:cNvPicPr/>
              <p:nvPr/>
            </p:nvPicPr>
            <p:blipFill>
              <a:blip r:embed="rId7"/>
              <a:stretch>
                <a:fillRect/>
              </a:stretch>
            </p:blipFill>
            <p:spPr>
              <a:xfrm>
                <a:off x="2364945" y="3517650"/>
                <a:ext cx="430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דיו 20">
                <a:extLst>
                  <a:ext uri="{FF2B5EF4-FFF2-40B4-BE49-F238E27FC236}">
                    <a16:creationId xmlns:a16="http://schemas.microsoft.com/office/drawing/2014/main" id="{8FFB79A7-197B-3D4F-3254-49129DF9D096}"/>
                  </a:ext>
                </a:extLst>
              </p14:cNvPr>
              <p14:cNvContentPartPr/>
              <p14:nvPr/>
            </p14:nvContentPartPr>
            <p14:xfrm>
              <a:off x="3828705" y="3625650"/>
              <a:ext cx="408960" cy="360"/>
            </p14:xfrm>
          </p:contentPart>
        </mc:Choice>
        <mc:Fallback xmlns="">
          <p:pic>
            <p:nvPicPr>
              <p:cNvPr id="21" name="דיו 20">
                <a:extLst>
                  <a:ext uri="{FF2B5EF4-FFF2-40B4-BE49-F238E27FC236}">
                    <a16:creationId xmlns:a16="http://schemas.microsoft.com/office/drawing/2014/main" id="{8FFB79A7-197B-3D4F-3254-49129DF9D096}"/>
                  </a:ext>
                </a:extLst>
              </p:cNvPr>
              <p:cNvPicPr/>
              <p:nvPr/>
            </p:nvPicPr>
            <p:blipFill>
              <a:blip r:embed="rId9"/>
              <a:stretch>
                <a:fillRect/>
              </a:stretch>
            </p:blipFill>
            <p:spPr>
              <a:xfrm>
                <a:off x="3774705" y="3517650"/>
                <a:ext cx="516600" cy="216000"/>
              </a:xfrm>
              <a:prstGeom prst="rect">
                <a:avLst/>
              </a:prstGeom>
            </p:spPr>
          </p:pic>
        </mc:Fallback>
      </mc:AlternateContent>
      <p:pic>
        <p:nvPicPr>
          <p:cNvPr id="4098" name="Picture 2">
            <a:extLst>
              <a:ext uri="{FF2B5EF4-FFF2-40B4-BE49-F238E27FC236}">
                <a16:creationId xmlns:a16="http://schemas.microsoft.com/office/drawing/2014/main" id="{F826FF9B-20A7-DE8C-C998-E75B853ABF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9752" y="908720"/>
            <a:ext cx="9732496" cy="5711000"/>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sketball 16x9">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ketball presentation (widescreen).potx" id="{CC5AF3F1-F1AD-46F5-B229-4E1329F06412}" vid="{B7E1BF64-2168-4738-AA42-CF7C9F7F9E95}"/>
    </a:ext>
  </a:extLst>
</a:theme>
</file>

<file path=ppt/theme/theme2.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744</TotalTime>
  <Words>912</Words>
  <Application>Microsoft Office PowerPoint</Application>
  <PresentationFormat>מסך רחב</PresentationFormat>
  <Paragraphs>93</Paragraphs>
  <Slides>26</Slides>
  <Notes>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26</vt:i4>
      </vt:variant>
    </vt:vector>
  </HeadingPairs>
  <TitlesOfParts>
    <vt:vector size="34" baseType="lpstr">
      <vt:lpstr>Abadi Extra Light</vt:lpstr>
      <vt:lpstr>Arial</vt:lpstr>
      <vt:lpstr>Arial Rounded MT Bold</vt:lpstr>
      <vt:lpstr>Franklin Gothic Medium</vt:lpstr>
      <vt:lpstr>Gisha</vt:lpstr>
      <vt:lpstr>Impact</vt:lpstr>
      <vt:lpstr>Wingdings</vt:lpstr>
      <vt:lpstr>Basketball 16x9</vt:lpstr>
      <vt:lpstr>HOF Prediction</vt:lpstr>
      <vt:lpstr>Table Of Contents</vt:lpstr>
      <vt:lpstr>Research Question:</vt:lpstr>
      <vt:lpstr>Data Collection</vt:lpstr>
      <vt:lpstr>מצגת של PowerPoint‏</vt:lpstr>
      <vt:lpstr>מצגת של PowerPoint‏</vt:lpstr>
      <vt:lpstr>Crawling</vt:lpstr>
      <vt:lpstr>API Request</vt:lpstr>
      <vt:lpstr>מצגת של PowerPoint‏</vt:lpstr>
      <vt:lpstr>Data Cleaning</vt:lpstr>
      <vt:lpstr>Examples:</vt:lpstr>
      <vt:lpstr>מצגת של PowerPoint‏</vt:lpstr>
      <vt:lpstr>EDA Visualization</vt:lpstr>
      <vt:lpstr>You can see there is a relationship between Total Points and Hall Of Famer</vt:lpstr>
      <vt:lpstr>Can see that there is strong relationship between having a high number of career highs and being a Hall of Famer (they are mostly at the edges of the graph)</vt:lpstr>
      <vt:lpstr>מצגת של PowerPoint‏</vt:lpstr>
      <vt:lpstr>מצגת של PowerPoint‏</vt:lpstr>
      <vt:lpstr>מצגת של PowerPoint‏</vt:lpstr>
      <vt:lpstr>מצגת של PowerPoint‏</vt:lpstr>
      <vt:lpstr>מצגת של PowerPoint‏</vt:lpstr>
      <vt:lpstr>Machine Learning</vt:lpstr>
      <vt:lpstr>מצגת של PowerPoint‏</vt:lpstr>
      <vt:lpstr>מצגת של PowerPoint‏</vt:lpstr>
      <vt:lpstr>מצגת של PowerPoint‏</vt:lpstr>
      <vt:lpstr>Summary</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HOF Prediction</dc:title>
  <dc:creator>Eden Laor</dc:creator>
  <cp:lastModifiedBy>Eden Laor</cp:lastModifiedBy>
  <cp:revision>14</cp:revision>
  <dcterms:created xsi:type="dcterms:W3CDTF">2023-05-11T14:13:27Z</dcterms:created>
  <dcterms:modified xsi:type="dcterms:W3CDTF">2023-05-18T14:51:10Z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